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1" r:id="rId3"/>
    <p:sldId id="317" r:id="rId4"/>
    <p:sldId id="303" r:id="rId5"/>
    <p:sldId id="355" r:id="rId6"/>
    <p:sldId id="360" r:id="rId7"/>
    <p:sldId id="293" r:id="rId8"/>
    <p:sldId id="292" r:id="rId9"/>
    <p:sldId id="306" r:id="rId10"/>
    <p:sldId id="309" r:id="rId11"/>
    <p:sldId id="354" r:id="rId12"/>
    <p:sldId id="307" r:id="rId13"/>
    <p:sldId id="299" r:id="rId14"/>
    <p:sldId id="308" r:id="rId15"/>
    <p:sldId id="301" r:id="rId16"/>
    <p:sldId id="287" r:id="rId17"/>
    <p:sldId id="361" r:id="rId18"/>
    <p:sldId id="318" r:id="rId19"/>
    <p:sldId id="362" r:id="rId20"/>
    <p:sldId id="363" r:id="rId21"/>
    <p:sldId id="364" r:id="rId22"/>
    <p:sldId id="365" r:id="rId23"/>
    <p:sldId id="366" r:id="rId24"/>
    <p:sldId id="34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formation Technology" initials="J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46225"/>
    <a:srgbClr val="DE6225"/>
    <a:srgbClr val="00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85401" autoAdjust="0"/>
  </p:normalViewPr>
  <p:slideViewPr>
    <p:cSldViewPr>
      <p:cViewPr>
        <p:scale>
          <a:sx n="100" d="100"/>
          <a:sy n="100" d="100"/>
        </p:scale>
        <p:origin x="-283" y="-58"/>
      </p:cViewPr>
      <p:guideLst>
        <p:guide orient="horz" pos="3744"/>
        <p:guide pos="288"/>
      </p:guideLst>
    </p:cSldViewPr>
  </p:slideViewPr>
  <p:outlineViewPr>
    <p:cViewPr>
      <p:scale>
        <a:sx n="33" d="100"/>
        <a:sy n="33" d="100"/>
      </p:scale>
      <p:origin x="0" y="100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Consults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2">
                  <c:v>532</c:v>
                </c:pt>
                <c:pt idx="3">
                  <c:v>1319</c:v>
                </c:pt>
                <c:pt idx="4">
                  <c:v>1234</c:v>
                </c:pt>
                <c:pt idx="5">
                  <c:v>1379</c:v>
                </c:pt>
                <c:pt idx="6">
                  <c:v>1083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Sessions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2073</c:v>
                </c:pt>
                <c:pt idx="1">
                  <c:v>3256</c:v>
                </c:pt>
                <c:pt idx="2">
                  <c:v>3891</c:v>
                </c:pt>
                <c:pt idx="3">
                  <c:v>4827</c:v>
                </c:pt>
                <c:pt idx="4">
                  <c:v>3824</c:v>
                </c:pt>
                <c:pt idx="5">
                  <c:v>4114</c:v>
                </c:pt>
                <c:pt idx="6">
                  <c:v>4512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61696"/>
        <c:axId val="83263488"/>
      </c:barChart>
      <c:catAx>
        <c:axId val="832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263488"/>
        <c:crosses val="autoZero"/>
        <c:auto val="1"/>
        <c:lblAlgn val="ctr"/>
        <c:lblOffset val="100"/>
        <c:noMultiLvlLbl val="0"/>
      </c:catAx>
      <c:valAx>
        <c:axId val="83263488"/>
        <c:scaling>
          <c:orientation val="minMax"/>
          <c:max val="50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83261696"/>
        <c:crosses val="autoZero"/>
        <c:crossBetween val="between"/>
      </c:valAx>
    </c:plotArea>
    <c:legend>
      <c:legendPos val="r"/>
      <c:layout/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48785-74B7-487A-8FFC-EDD0A824BA40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3540-EDB1-45C9-8C4B-AD64292DC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9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5265D7-8281-8E49-B408-8CC2EEE17BC9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08C974-0AFA-BD48-8F63-F30B3A857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5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2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48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1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3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8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0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4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0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7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C974-0AFA-BD48-8F63-F30B3A857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6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6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lang="en-US" sz="6600" kern="1200" dirty="0">
                <a:solidFill>
                  <a:srgbClr val="003A6E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E558-FD99-394E-932D-60EDAC286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6DEA-A53F-F64B-A6BA-9D2627A05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E462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buClr>
                <a:srgbClr val="003A6E"/>
              </a:buClr>
              <a:defRPr sz="2800">
                <a:solidFill>
                  <a:srgbClr val="003A6E"/>
                </a:solidFill>
              </a:defRPr>
            </a:lvl1pPr>
            <a:lvl2pPr>
              <a:buClr>
                <a:srgbClr val="003A6E"/>
              </a:buClr>
              <a:defRPr sz="2400">
                <a:solidFill>
                  <a:srgbClr val="003A6E"/>
                </a:solidFill>
              </a:defRPr>
            </a:lvl2pPr>
            <a:lvl3pPr>
              <a:buClr>
                <a:srgbClr val="003A6E"/>
              </a:buClr>
              <a:defRPr sz="2000">
                <a:solidFill>
                  <a:srgbClr val="003A6E"/>
                </a:solidFill>
              </a:defRPr>
            </a:lvl3pPr>
            <a:lvl4pPr>
              <a:buClr>
                <a:srgbClr val="003A6E"/>
              </a:buClr>
              <a:defRPr sz="1800">
                <a:solidFill>
                  <a:srgbClr val="003A6E"/>
                </a:solidFill>
              </a:defRPr>
            </a:lvl4pPr>
            <a:lvl5pPr>
              <a:buClr>
                <a:srgbClr val="003A6E"/>
              </a:buClr>
              <a:defRPr sz="1800">
                <a:solidFill>
                  <a:srgbClr val="003A6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400">
                <a:solidFill>
                  <a:srgbClr val="DE6225"/>
                </a:solidFill>
              </a:defRPr>
            </a:lvl1pPr>
          </a:lstStyle>
          <a:p>
            <a:pPr>
              <a:defRPr/>
            </a:pPr>
            <a:fld id="{AA4E332E-D94C-074E-B673-8FA3F779CE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85800" y="1676400"/>
            <a:ext cx="769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4622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215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559B-A781-494F-B26E-DC2434A12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8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F063-BF6C-5D43-9258-3A437AF65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B5F2-6AF9-FB4D-8C10-4A97CF75F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5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9281-30BE-BF4E-B157-F4B92B75E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CB83-CCC0-4F48-BEA9-BDF63136B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2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3CA18-8D77-8246-A508-380872632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5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08D3-7216-2A4F-A958-0EDA8DA7E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1100" y="2146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7900" y="1930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146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3400" y="3581400"/>
            <a:ext cx="8229600" cy="1066800"/>
          </a:xfrm>
        </p:spPr>
        <p:txBody>
          <a:bodyPr/>
          <a:lstStyle/>
          <a:p>
            <a:r>
              <a:rPr lang="en-US" sz="3200" dirty="0" smtClean="0">
                <a:latin typeface="Helvetica"/>
                <a:cs typeface="Helvetica"/>
              </a:rPr>
              <a:t/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/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Kathy Bradley, Ph.D. 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/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/>
            </a:r>
            <a:br>
              <a:rPr lang="en-US" sz="3200" dirty="0" smtClean="0">
                <a:latin typeface="Helvetica"/>
                <a:cs typeface="Helvetica"/>
              </a:rPr>
            </a:b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533400" y="1447800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lang="en-US" sz="6600" kern="1200" dirty="0">
                <a:solidFill>
                  <a:srgbClr val="003A6E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>
                <a:latin typeface="Helvetica"/>
                <a:cs typeface="Helvetica"/>
              </a:rPr>
              <a:t>Mental Health and Suicide Prevention on Campus</a:t>
            </a:r>
          </a:p>
        </p:txBody>
      </p:sp>
    </p:spTree>
    <p:extLst>
      <p:ext uri="{BB962C8B-B14F-4D97-AF65-F5344CB8AC3E}">
        <p14:creationId xmlns:p14="http://schemas.microsoft.com/office/powerpoint/2010/main" val="25177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r>
              <a:rPr lang="en-US" sz="2400" dirty="0" smtClean="0"/>
              <a:t>Why are our numbers different from the national numbers?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429000"/>
          </a:xfrm>
        </p:spPr>
        <p:txBody>
          <a:bodyPr/>
          <a:lstStyle/>
          <a:p>
            <a:r>
              <a:rPr lang="en-US" dirty="0" smtClean="0"/>
              <a:t>Small, hands on, residential campus</a:t>
            </a:r>
            <a:endParaRPr lang="en-US" dirty="0"/>
          </a:p>
          <a:p>
            <a:r>
              <a:rPr lang="en-US" dirty="0" smtClean="0"/>
              <a:t>VERY limited community resources</a:t>
            </a:r>
          </a:p>
          <a:p>
            <a:r>
              <a:rPr lang="en-US" dirty="0" smtClean="0"/>
              <a:t>Affluent students more accustomed to psychological services</a:t>
            </a:r>
          </a:p>
          <a:p>
            <a:r>
              <a:rPr lang="en-US" dirty="0" smtClean="0"/>
              <a:t>Declining stigma</a:t>
            </a:r>
          </a:p>
          <a:p>
            <a:r>
              <a:rPr lang="en-US" dirty="0" smtClean="0"/>
              <a:t>Pricetag = higher expectations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r>
              <a:rPr lang="en-US" dirty="0" smtClean="0"/>
              <a:t>What are our usage trends?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54375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02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r>
              <a:rPr lang="en-US" dirty="0" smtClean="0"/>
              <a:t>What issues do our clients present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Anxiety </a:t>
            </a:r>
            <a:r>
              <a:rPr lang="en-US" dirty="0" smtClean="0"/>
              <a:t>disorders</a:t>
            </a:r>
            <a:r>
              <a:rPr lang="en-US" dirty="0"/>
              <a:t>				43%</a:t>
            </a:r>
          </a:p>
          <a:p>
            <a:r>
              <a:rPr lang="en-US" dirty="0"/>
              <a:t>Mood </a:t>
            </a:r>
            <a:r>
              <a:rPr lang="en-US" dirty="0" smtClean="0"/>
              <a:t>disorders</a:t>
            </a:r>
            <a:r>
              <a:rPr lang="en-US" dirty="0"/>
              <a:t>				31%</a:t>
            </a:r>
          </a:p>
          <a:p>
            <a:r>
              <a:rPr lang="en-US" dirty="0"/>
              <a:t>Child </a:t>
            </a:r>
            <a:r>
              <a:rPr lang="en-US" dirty="0" smtClean="0"/>
              <a:t>onset </a:t>
            </a:r>
            <a:r>
              <a:rPr lang="en-US" dirty="0"/>
              <a:t>b</a:t>
            </a:r>
            <a:r>
              <a:rPr lang="en-US" dirty="0" smtClean="0"/>
              <a:t>ehavioral/ emotional</a:t>
            </a:r>
            <a:r>
              <a:rPr lang="en-US" dirty="0"/>
              <a:t>	11%</a:t>
            </a:r>
          </a:p>
          <a:p>
            <a:r>
              <a:rPr lang="en-US" dirty="0"/>
              <a:t>Substance </a:t>
            </a:r>
            <a:r>
              <a:rPr lang="en-US" dirty="0" smtClean="0"/>
              <a:t>abuse</a:t>
            </a:r>
            <a:r>
              <a:rPr lang="en-US" dirty="0"/>
              <a:t>				5</a:t>
            </a:r>
            <a:r>
              <a:rPr lang="en-US" dirty="0" smtClean="0"/>
              <a:t>%</a:t>
            </a:r>
          </a:p>
          <a:p>
            <a:r>
              <a:rPr lang="en-US" dirty="0" smtClean="0"/>
              <a:t>Major </a:t>
            </a:r>
            <a:r>
              <a:rPr lang="en-US" dirty="0"/>
              <a:t>m</a:t>
            </a:r>
            <a:r>
              <a:rPr lang="en-US" dirty="0" smtClean="0"/>
              <a:t>ental </a:t>
            </a:r>
            <a:r>
              <a:rPr lang="en-US" dirty="0"/>
              <a:t>i</a:t>
            </a:r>
            <a:r>
              <a:rPr lang="en-US" dirty="0" smtClean="0"/>
              <a:t>llnesses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r>
              <a:rPr lang="en-US" dirty="0" smtClean="0"/>
              <a:t>What’s the human component of illness?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I have thoughts of ending my life</a:t>
            </a:r>
            <a:r>
              <a:rPr lang="en-US" dirty="0" smtClean="0"/>
              <a:t> 38%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I feel isolated and alone </a:t>
            </a:r>
            <a:r>
              <a:rPr lang="en-US" dirty="0" smtClean="0"/>
              <a:t>78%</a:t>
            </a:r>
          </a:p>
          <a:p>
            <a:endParaRPr lang="en-US" i="1" dirty="0"/>
          </a:p>
          <a:p>
            <a:r>
              <a:rPr lang="en-US" i="1" dirty="0" smtClean="0"/>
              <a:t>I am afraid I may lose control &amp; act violently</a:t>
            </a:r>
            <a:r>
              <a:rPr lang="en-US" dirty="0" smtClean="0"/>
              <a:t> 24%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I feel worthless </a:t>
            </a:r>
            <a:r>
              <a:rPr lang="en-US" dirty="0" smtClean="0"/>
              <a:t>62%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I have thoughts of hurting others</a:t>
            </a:r>
            <a:r>
              <a:rPr lang="en-US" dirty="0" smtClean="0"/>
              <a:t> 11%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r>
              <a:rPr lang="en-US" dirty="0" smtClean="0"/>
              <a:t>What PRIOR experiences do our clients bring?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Harassment </a:t>
            </a:r>
            <a:r>
              <a:rPr lang="en-US" dirty="0"/>
              <a:t>or A</a:t>
            </a:r>
            <a:r>
              <a:rPr lang="en-US" dirty="0" smtClean="0"/>
              <a:t>buse 		27%</a:t>
            </a:r>
            <a:endParaRPr lang="en-US" dirty="0"/>
          </a:p>
          <a:p>
            <a:r>
              <a:rPr lang="en-US" dirty="0"/>
              <a:t>PTSD E</a:t>
            </a:r>
            <a:r>
              <a:rPr lang="en-US" dirty="0" smtClean="0"/>
              <a:t>xperience 			29%</a:t>
            </a:r>
          </a:p>
          <a:p>
            <a:r>
              <a:rPr lang="en-US" dirty="0"/>
              <a:t>Counseling </a:t>
            </a:r>
            <a:r>
              <a:rPr lang="en-US" dirty="0" smtClean="0"/>
              <a:t>Prior </a:t>
            </a:r>
            <a:r>
              <a:rPr lang="en-US" dirty="0"/>
              <a:t>to </a:t>
            </a:r>
            <a:r>
              <a:rPr lang="en-US" dirty="0" smtClean="0"/>
              <a:t>College 	19%</a:t>
            </a:r>
            <a:endParaRPr lang="en-US" dirty="0"/>
          </a:p>
          <a:p>
            <a:r>
              <a:rPr lang="en-US" dirty="0" smtClean="0"/>
              <a:t>Psychiatric Meds 			6%</a:t>
            </a:r>
          </a:p>
          <a:p>
            <a:r>
              <a:rPr lang="en-US" dirty="0" smtClean="0"/>
              <a:t>Hospitalizations 			7%</a:t>
            </a:r>
            <a:endParaRPr lang="en-US" dirty="0"/>
          </a:p>
          <a:p>
            <a:r>
              <a:rPr lang="en-US" dirty="0" smtClean="0"/>
              <a:t>Drug </a:t>
            </a:r>
            <a:r>
              <a:rPr lang="en-US" dirty="0"/>
              <a:t>&amp; A</a:t>
            </a:r>
            <a:r>
              <a:rPr lang="en-US" dirty="0" smtClean="0"/>
              <a:t>lcohol </a:t>
            </a:r>
            <a:r>
              <a:rPr lang="en-US" dirty="0"/>
              <a:t>T</a:t>
            </a:r>
            <a:r>
              <a:rPr lang="en-US" dirty="0" smtClean="0"/>
              <a:t>reatment 		4%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153400" cy="457200"/>
          </a:xfrm>
        </p:spPr>
        <p:txBody>
          <a:bodyPr/>
          <a:lstStyle/>
          <a:p>
            <a:r>
              <a:rPr lang="en-US" sz="2400" dirty="0"/>
              <a:t>What </a:t>
            </a:r>
            <a:r>
              <a:rPr lang="en-US" sz="2400" dirty="0" smtClean="0"/>
              <a:t>PRIOR experiences do </a:t>
            </a:r>
            <a:r>
              <a:rPr lang="en-US" sz="2400" dirty="0"/>
              <a:t>our clients </a:t>
            </a:r>
            <a:r>
              <a:rPr lang="en-US" sz="2400" dirty="0" smtClean="0"/>
              <a:t>bring? 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Prior Self-Injury 			19%</a:t>
            </a:r>
          </a:p>
          <a:p>
            <a:r>
              <a:rPr lang="en-US" dirty="0" smtClean="0"/>
              <a:t>Harmed Someone </a:t>
            </a:r>
            <a:r>
              <a:rPr lang="en-US" dirty="0"/>
              <a:t>E</a:t>
            </a:r>
            <a:r>
              <a:rPr lang="en-US" dirty="0" smtClean="0"/>
              <a:t>lse 		2%</a:t>
            </a:r>
          </a:p>
          <a:p>
            <a:r>
              <a:rPr lang="en-US" dirty="0" smtClean="0"/>
              <a:t>Unwanted Sexual </a:t>
            </a:r>
            <a:r>
              <a:rPr lang="en-US" dirty="0"/>
              <a:t>E</a:t>
            </a:r>
            <a:r>
              <a:rPr lang="en-US" dirty="0" smtClean="0"/>
              <a:t>xperience 	20%</a:t>
            </a:r>
          </a:p>
          <a:p>
            <a:r>
              <a:rPr lang="en-US" dirty="0"/>
              <a:t>Considered Suicide Previously </a:t>
            </a:r>
            <a:r>
              <a:rPr lang="en-US" dirty="0" smtClean="0"/>
              <a:t>	24</a:t>
            </a:r>
            <a:r>
              <a:rPr lang="en-US" dirty="0"/>
              <a:t>%</a:t>
            </a:r>
          </a:p>
          <a:p>
            <a:r>
              <a:rPr lang="en-US" dirty="0"/>
              <a:t>Attempted Suicide </a:t>
            </a:r>
            <a:r>
              <a:rPr lang="en-US" dirty="0" smtClean="0"/>
              <a:t>			5</a:t>
            </a:r>
            <a:r>
              <a:rPr lang="en-US" dirty="0"/>
              <a:t>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US" dirty="0" smtClean="0"/>
              <a:t>Who ARE these </a:t>
            </a:r>
            <a:r>
              <a:rPr lang="en-US" dirty="0"/>
              <a:t>s</a:t>
            </a:r>
            <a:r>
              <a:rPr lang="en-US" dirty="0" smtClean="0"/>
              <a:t>tudents?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37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606010"/>
            <a:ext cx="3352800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9 College Athlete</a:t>
            </a:r>
          </a:p>
          <a:p>
            <a:endParaRPr lang="en-US" sz="1200" dirty="0" smtClean="0"/>
          </a:p>
          <a:p>
            <a:r>
              <a:rPr lang="en-US" sz="1200" dirty="0" smtClean="0"/>
              <a:t>10 STEM Scholar</a:t>
            </a:r>
          </a:p>
          <a:p>
            <a:endParaRPr lang="en-US" sz="1200" dirty="0" smtClean="0"/>
          </a:p>
          <a:p>
            <a:r>
              <a:rPr lang="en-US" sz="1200" dirty="0" smtClean="0"/>
              <a:t>11 Lincoln Scholar</a:t>
            </a:r>
          </a:p>
          <a:p>
            <a:endParaRPr lang="en-US" sz="1200" dirty="0" smtClean="0"/>
          </a:p>
          <a:p>
            <a:r>
              <a:rPr lang="en-US" sz="1200" dirty="0" smtClean="0"/>
              <a:t>3 Dean’s List </a:t>
            </a:r>
            <a:r>
              <a:rPr lang="en-US" sz="1200" dirty="0"/>
              <a:t>S</a:t>
            </a:r>
            <a:r>
              <a:rPr lang="en-US" sz="1200" dirty="0" smtClean="0"/>
              <a:t>tudent</a:t>
            </a:r>
          </a:p>
          <a:p>
            <a:endParaRPr lang="en-US" sz="1200" dirty="0" smtClean="0"/>
          </a:p>
          <a:p>
            <a:r>
              <a:rPr lang="en-US" sz="1200" dirty="0" smtClean="0"/>
              <a:t>4 Senior, Hispanic, Low-Income </a:t>
            </a:r>
            <a:r>
              <a:rPr lang="en-US" sz="1200" dirty="0"/>
              <a:t>S</a:t>
            </a:r>
            <a:r>
              <a:rPr lang="en-US" sz="1200" dirty="0" smtClean="0"/>
              <a:t>tudent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04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Prevention: All of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Students &amp; employees refer to . . 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CARE, DEAN, AcAd, Health Services, etc.</a:t>
            </a:r>
          </a:p>
          <a:p>
            <a:pPr marL="0" indent="0" algn="ctr">
              <a:buNone/>
            </a:pPr>
            <a:r>
              <a:rPr lang="en-US" dirty="0" smtClean="0"/>
              <a:t>who refer to . . 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Counseling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26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09600"/>
          </a:xfrm>
        </p:spPr>
        <p:txBody>
          <a:bodyPr/>
          <a:lstStyle/>
          <a:p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Key representatives from across campus</a:t>
            </a:r>
          </a:p>
          <a:p>
            <a:r>
              <a:rPr lang="en-US" dirty="0" smtClean="0"/>
              <a:t>Information sharing to “Connect </a:t>
            </a:r>
            <a:r>
              <a:rPr lang="en-US" dirty="0"/>
              <a:t>the Dots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Determine appropriate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Crisis Management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Consultation </a:t>
            </a:r>
          </a:p>
          <a:p>
            <a:r>
              <a:rPr lang="en-US" dirty="0" smtClean="0"/>
              <a:t>On call 24 hours/365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1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6576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Mental </a:t>
            </a:r>
            <a:r>
              <a:rPr lang="en-US" dirty="0" smtClean="0"/>
              <a:t>Health </a:t>
            </a:r>
            <a:r>
              <a:rPr lang="en-US" dirty="0"/>
              <a:t>I</a:t>
            </a:r>
            <a:r>
              <a:rPr lang="en-US" dirty="0" smtClean="0"/>
              <a:t>ssues: </a:t>
            </a:r>
            <a:r>
              <a:rPr lang="en-US" dirty="0"/>
              <a:t>N</a:t>
            </a:r>
            <a:r>
              <a:rPr lang="en-US" dirty="0" smtClean="0"/>
              <a:t>ational, Collegiate, </a:t>
            </a:r>
            <a:r>
              <a:rPr lang="en-US" dirty="0"/>
              <a:t>and </a:t>
            </a:r>
            <a:r>
              <a:rPr lang="en-US" dirty="0" smtClean="0"/>
              <a:t>Gettysburg College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Counseling </a:t>
            </a:r>
            <a:r>
              <a:rPr lang="en-US" dirty="0" smtClean="0"/>
              <a:t>Services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CARE 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SAMHSA Grant for Suicide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Prevention</a:t>
            </a:r>
          </a:p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6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 and off-campus partners</a:t>
            </a:r>
          </a:p>
          <a:p>
            <a:pPr lvl="1"/>
            <a:r>
              <a:rPr lang="en-US" dirty="0" smtClean="0"/>
              <a:t>Hospitals and Agencies</a:t>
            </a:r>
          </a:p>
          <a:p>
            <a:pPr lvl="1"/>
            <a:r>
              <a:rPr lang="en-US" dirty="0" smtClean="0"/>
              <a:t>CERT</a:t>
            </a:r>
          </a:p>
          <a:p>
            <a:pPr lvl="1"/>
            <a:r>
              <a:rPr lang="en-US" dirty="0" smtClean="0"/>
              <a:t>Campus Advisory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QPR</a:t>
            </a:r>
          </a:p>
          <a:p>
            <a:r>
              <a:rPr lang="en-US" dirty="0" smtClean="0"/>
              <a:t>Mental Health First Aid</a:t>
            </a:r>
          </a:p>
          <a:p>
            <a:r>
              <a:rPr lang="en-US" dirty="0" smtClean="0"/>
              <a:t>Self-Help Resources</a:t>
            </a:r>
          </a:p>
          <a:p>
            <a:pPr lvl="1"/>
            <a:r>
              <a:rPr lang="en-US" dirty="0" smtClean="0"/>
              <a:t>ALR, TAO, Mental Health Screenings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Don’t Cancel that Class</a:t>
            </a:r>
          </a:p>
          <a:p>
            <a:r>
              <a:rPr lang="en-US" dirty="0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9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 &amp; </a:t>
            </a:r>
            <a:r>
              <a:rPr lang="en-US" dirty="0" smtClean="0"/>
              <a:t>post-test </a:t>
            </a:r>
            <a:r>
              <a:rPr lang="en-US" dirty="0"/>
              <a:t>data for QPR</a:t>
            </a:r>
          </a:p>
          <a:p>
            <a:r>
              <a:rPr lang="en-US" dirty="0"/>
              <a:t>Activity-specific data</a:t>
            </a:r>
          </a:p>
          <a:p>
            <a:r>
              <a:rPr lang="en-US" dirty="0" smtClean="0"/>
              <a:t>Healthy Minds Study, years 1 &amp; 3</a:t>
            </a:r>
          </a:p>
          <a:p>
            <a:r>
              <a:rPr lang="en-US" dirty="0" smtClean="0"/>
              <a:t>Utilization &amp; associated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46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latin typeface="Helvetica"/>
                <a:cs typeface="Helvetica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09600"/>
          </a:xfrm>
        </p:spPr>
        <p:txBody>
          <a:bodyPr/>
          <a:lstStyle/>
          <a:p>
            <a:r>
              <a:rPr lang="en-US" dirty="0" smtClean="0"/>
              <a:t>What is the national context?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647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352800" y="2209800"/>
            <a:ext cx="0" cy="6858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126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Center for Collegiate Mental Health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Counseling use increased by ~30%</a:t>
            </a:r>
          </a:p>
          <a:p>
            <a:r>
              <a:rPr lang="en-US" dirty="0" smtClean="0"/>
              <a:t>Requests for mental health services surged by 50% </a:t>
            </a:r>
          </a:p>
          <a:p>
            <a:r>
              <a:rPr lang="en-US" dirty="0" smtClean="0"/>
              <a:t>87% </a:t>
            </a:r>
            <a:r>
              <a:rPr lang="en-US" dirty="0"/>
              <a:t>of </a:t>
            </a:r>
            <a:r>
              <a:rPr lang="en-US" dirty="0" smtClean="0"/>
              <a:t>directors </a:t>
            </a:r>
            <a:r>
              <a:rPr lang="en-US" dirty="0"/>
              <a:t>say complexity is </a:t>
            </a:r>
            <a:r>
              <a:rPr lang="en-US" dirty="0" smtClean="0"/>
              <a:t>increasing </a:t>
            </a:r>
          </a:p>
          <a:p>
            <a:r>
              <a:rPr lang="en-US" dirty="0" smtClean="0"/>
              <a:t>10-15</a:t>
            </a:r>
            <a:r>
              <a:rPr lang="en-US" dirty="0"/>
              <a:t>% of </a:t>
            </a:r>
            <a:r>
              <a:rPr lang="en-US" dirty="0" smtClean="0"/>
              <a:t>students use counseling on campus</a:t>
            </a:r>
          </a:p>
          <a:p>
            <a:r>
              <a:rPr lang="en-US" dirty="0" smtClean="0"/>
              <a:t>Threat </a:t>
            </a:r>
            <a:r>
              <a:rPr lang="en-US" dirty="0"/>
              <a:t>to self has risen EVERY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US" dirty="0" smtClean="0"/>
              <a:t>Rates of threat to self at IHE’s nationally?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862781" cy="37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US" dirty="0" smtClean="0"/>
              <a:t>What is happening? </a:t>
            </a:r>
            <a:endParaRPr lang="en-US" dirty="0"/>
          </a:p>
        </p:txBody>
      </p:sp>
      <p:pic>
        <p:nvPicPr>
          <p:cNvPr id="4" name="Content Placeholder 3" descr="a-spotlight-on-college-students-mental-heal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4636"/>
          <a:stretch>
            <a:fillRect/>
          </a:stretch>
        </p:blipFill>
        <p:spPr>
          <a:xfrm>
            <a:off x="609600" y="16764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456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609600"/>
          </a:xfrm>
        </p:spPr>
        <p:txBody>
          <a:bodyPr/>
          <a:lstStyle/>
          <a:p>
            <a:r>
              <a:rPr lang="en-US" dirty="0" smtClean="0"/>
              <a:t>Crises on Campus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68822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30060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73800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dirty="0" smtClean="0"/>
              <a:t>Why is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h</a:t>
            </a:r>
            <a:r>
              <a:rPr lang="en-US" dirty="0" smtClean="0"/>
              <a:t>appening?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2466975" cy="16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1180"/>
            <a:ext cx="3048000" cy="17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628900" cy="27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4495800" cy="199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09600"/>
          </a:xfrm>
        </p:spPr>
        <p:txBody>
          <a:bodyPr/>
          <a:lstStyle/>
          <a:p>
            <a:r>
              <a:rPr lang="en-US" dirty="0" smtClean="0"/>
              <a:t>What are we seeing at Gettysburg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Counseling sees 25% of our student body annually; 50-60% of graduates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Roughly consistent with like institutions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Gettysburg College and like institutions &gt; national usage rates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C_White_back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GBC_White_back-2.potx</Template>
  <TotalTime>7421</TotalTime>
  <Words>382</Words>
  <Application>Microsoft Office PowerPoint</Application>
  <PresentationFormat>On-screen Show (4:3)</PresentationFormat>
  <Paragraphs>125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GBC_White_back-2</vt:lpstr>
      <vt:lpstr>  Kathy Bradley, Ph.D.    </vt:lpstr>
      <vt:lpstr>Overview</vt:lpstr>
      <vt:lpstr>What is the national context?</vt:lpstr>
      <vt:lpstr>Center for Collegiate Mental Health Data</vt:lpstr>
      <vt:lpstr>Rates of threat to self at IHE’s nationally?</vt:lpstr>
      <vt:lpstr>What is happening? </vt:lpstr>
      <vt:lpstr>Crises on Campus</vt:lpstr>
      <vt:lpstr>Why is this happening?</vt:lpstr>
      <vt:lpstr>What are we seeing at Gettysburg College?</vt:lpstr>
      <vt:lpstr>Why are our numbers different from the national numbers?</vt:lpstr>
      <vt:lpstr>What are our usage trends?</vt:lpstr>
      <vt:lpstr>What issues do our clients present with?</vt:lpstr>
      <vt:lpstr>What’s the human component of illness?</vt:lpstr>
      <vt:lpstr>What PRIOR experiences do our clients bring?</vt:lpstr>
      <vt:lpstr>What PRIOR experiences do our clients bring? (continued)</vt:lpstr>
      <vt:lpstr>Who ARE these students?</vt:lpstr>
      <vt:lpstr>Suicide Prevention: All of Us</vt:lpstr>
      <vt:lpstr>CARE</vt:lpstr>
      <vt:lpstr>Counseling</vt:lpstr>
      <vt:lpstr>SAMHSA Grant for Suicide Prevention</vt:lpstr>
      <vt:lpstr>Infrastructure</vt:lpstr>
      <vt:lpstr>Prevention</vt:lpstr>
      <vt:lpstr>Assessment</vt:lpstr>
      <vt:lpstr>Questions</vt:lpstr>
    </vt:vector>
  </TitlesOfParts>
  <Company>Gettysburg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Gettysburg College</dc:creator>
  <cp:lastModifiedBy>Information Technology</cp:lastModifiedBy>
  <cp:revision>374</cp:revision>
  <cp:lastPrinted>2019-03-08T21:04:20Z</cp:lastPrinted>
  <dcterms:created xsi:type="dcterms:W3CDTF">2010-08-04T13:12:42Z</dcterms:created>
  <dcterms:modified xsi:type="dcterms:W3CDTF">2019-04-25T19:43:10Z</dcterms:modified>
</cp:coreProperties>
</file>