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notesSlides/notesSlide22.xml" ContentType="application/vnd.openxmlformats-officedocument.presentationml.notesSlide+xml"/>
  <Override PartName="/ppt/theme/themeOverride2.xml" ContentType="application/vnd.openxmlformats-officedocument.themeOverride+xml"/>
  <Override PartName="/ppt/tags/tag3.xml" ContentType="application/vnd.openxmlformats-officedocument.presentationml.tags+xml"/>
  <Override PartName="/ppt/notesSlides/notesSlide23.xml" ContentType="application/vnd.openxmlformats-officedocument.presentationml.notesSlide+xml"/>
  <Override PartName="/ppt/theme/themeOverride3.xml" ContentType="application/vnd.openxmlformats-officedocument.themeOverride+xml"/>
  <Override PartName="/ppt/tags/tag4.xml" ContentType="application/vnd.openxmlformats-officedocument.presentationml.tags+xml"/>
  <Override PartName="/ppt/notesSlides/notesSlide24.xml" ContentType="application/vnd.openxmlformats-officedocument.presentationml.notesSlide+xml"/>
  <Override PartName="/ppt/theme/themeOverride4.xml" ContentType="application/vnd.openxmlformats-officedocument.themeOverride+xml"/>
  <Override PartName="/ppt/tags/tag5.xml" ContentType="application/vnd.openxmlformats-officedocument.presentationml.tags+xml"/>
  <Override PartName="/ppt/notesSlides/notesSlide25.xml" ContentType="application/vnd.openxmlformats-officedocument.presentationml.notesSlide+xml"/>
  <Override PartName="/ppt/theme/themeOverride5.xml" ContentType="application/vnd.openxmlformats-officedocument.themeOverride+xml"/>
  <Override PartName="/ppt/tags/tag6.xml" ContentType="application/vnd.openxmlformats-officedocument.presentationml.tags+xml"/>
  <Override PartName="/ppt/notesSlides/notesSlide26.xml" ContentType="application/vnd.openxmlformats-officedocument.presentationml.notesSlide+xml"/>
  <Override PartName="/ppt/theme/themeOverride6.xml" ContentType="application/vnd.openxmlformats-officedocument.themeOverride+xml"/>
  <Override PartName="/ppt/tags/tag7.xml" ContentType="application/vnd.openxmlformats-officedocument.presentationml.tags+xml"/>
  <Override PartName="/ppt/notesSlides/notesSlide27.xml" ContentType="application/vnd.openxmlformats-officedocument.presentationml.notesSlide+xml"/>
  <Override PartName="/ppt/theme/themeOverride7.xml" ContentType="application/vnd.openxmlformats-officedocument.themeOverride+xml"/>
  <Override PartName="/ppt/tags/tag8.xml" ContentType="application/vnd.openxmlformats-officedocument.presentationml.tags+xml"/>
  <Override PartName="/ppt/notesSlides/notesSlide28.xml" ContentType="application/vnd.openxmlformats-officedocument.presentationml.notesSlide+xml"/>
  <Override PartName="/ppt/theme/themeOverride8.xml" ContentType="application/vnd.openxmlformats-officedocument.themeOverride+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9.xml" ContentType="application/vnd.openxmlformats-officedocument.themeOverride+xml"/>
  <Override PartName="/ppt/tags/tag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28" r:id="rId3"/>
  </p:sldMasterIdLst>
  <p:notesMasterIdLst>
    <p:notesMasterId r:id="rId37"/>
  </p:notesMasterIdLst>
  <p:sldIdLst>
    <p:sldId id="256" r:id="rId4"/>
    <p:sldId id="259" r:id="rId5"/>
    <p:sldId id="260" r:id="rId6"/>
    <p:sldId id="280" r:id="rId7"/>
    <p:sldId id="296" r:id="rId8"/>
    <p:sldId id="267" r:id="rId9"/>
    <p:sldId id="278" r:id="rId10"/>
    <p:sldId id="279" r:id="rId11"/>
    <p:sldId id="270" r:id="rId12"/>
    <p:sldId id="281" r:id="rId13"/>
    <p:sldId id="282" r:id="rId14"/>
    <p:sldId id="283" r:id="rId15"/>
    <p:sldId id="269" r:id="rId16"/>
    <p:sldId id="268" r:id="rId17"/>
    <p:sldId id="271" r:id="rId18"/>
    <p:sldId id="272" r:id="rId19"/>
    <p:sldId id="273" r:id="rId20"/>
    <p:sldId id="274" r:id="rId21"/>
    <p:sldId id="275" r:id="rId22"/>
    <p:sldId id="27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277"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5"/>
    <a:srgbClr val="262262"/>
    <a:srgbClr val="27AAE1"/>
    <a:srgbClr val="2668A4"/>
    <a:srgbClr val="FEC357"/>
    <a:srgbClr val="527D97"/>
    <a:srgbClr val="9F3515"/>
    <a:srgbClr val="F79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7712" autoAdjust="0"/>
  </p:normalViewPr>
  <p:slideViewPr>
    <p:cSldViewPr snapToGrid="0">
      <p:cViewPr varScale="1">
        <p:scale>
          <a:sx n="80" d="100"/>
          <a:sy n="80" d="100"/>
        </p:scale>
        <p:origin x="163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84"/>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161108932434313E-2"/>
          <c:y val="3.6747749330522328E-2"/>
          <c:w val="0.88391908364251481"/>
          <c:h val="0.87507115363115107"/>
        </c:manualLayout>
      </c:layout>
      <c:lineChart>
        <c:grouping val="standard"/>
        <c:varyColors val="0"/>
        <c:ser>
          <c:idx val="0"/>
          <c:order val="0"/>
          <c:tx>
            <c:strRef>
              <c:f>Sheet1!$B$1</c:f>
              <c:strCache>
                <c:ptCount val="1"/>
                <c:pt idx="0">
                  <c:v>Health Insurance</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00-7613-4911-BCB5-3507EFB77B91}"/>
                </c:ext>
              </c:extLst>
            </c:dLbl>
            <c:dLbl>
              <c:idx val="1"/>
              <c:delete val="1"/>
              <c:extLst>
                <c:ext xmlns:c15="http://schemas.microsoft.com/office/drawing/2012/chart" uri="{CE6537A1-D6FC-4f65-9D91-7224C49458BB}"/>
                <c:ext xmlns:c16="http://schemas.microsoft.com/office/drawing/2014/chart" uri="{C3380CC4-5D6E-409C-BE32-E72D297353CC}">
                  <c16:uniqueId val="{00000001-7613-4911-BCB5-3507EFB77B91}"/>
                </c:ext>
              </c:extLst>
            </c:dLbl>
            <c:dLbl>
              <c:idx val="2"/>
              <c:delete val="1"/>
              <c:extLst>
                <c:ext xmlns:c15="http://schemas.microsoft.com/office/drawing/2012/chart" uri="{CE6537A1-D6FC-4f65-9D91-7224C49458BB}"/>
                <c:ext xmlns:c16="http://schemas.microsoft.com/office/drawing/2014/chart" uri="{C3380CC4-5D6E-409C-BE32-E72D297353CC}">
                  <c16:uniqueId val="{00000002-7613-4911-BCB5-3507EFB77B91}"/>
                </c:ext>
              </c:extLst>
            </c:dLbl>
            <c:dLbl>
              <c:idx val="3"/>
              <c:delete val="1"/>
              <c:extLst>
                <c:ext xmlns:c15="http://schemas.microsoft.com/office/drawing/2012/chart" uri="{CE6537A1-D6FC-4f65-9D91-7224C49458BB}"/>
                <c:ext xmlns:c16="http://schemas.microsoft.com/office/drawing/2014/chart" uri="{C3380CC4-5D6E-409C-BE32-E72D297353CC}">
                  <c16:uniqueId val="{00000003-7613-4911-BCB5-3507EFB77B91}"/>
                </c:ext>
              </c:extLst>
            </c:dLbl>
            <c:dLbl>
              <c:idx val="4"/>
              <c:delete val="1"/>
              <c:extLst>
                <c:ext xmlns:c15="http://schemas.microsoft.com/office/drawing/2012/chart" uri="{CE6537A1-D6FC-4f65-9D91-7224C49458BB}"/>
                <c:ext xmlns:c16="http://schemas.microsoft.com/office/drawing/2014/chart" uri="{C3380CC4-5D6E-409C-BE32-E72D297353CC}">
                  <c16:uniqueId val="{00000004-7613-4911-BCB5-3507EFB77B91}"/>
                </c:ext>
              </c:extLst>
            </c:dLbl>
            <c:dLbl>
              <c:idx val="5"/>
              <c:delete val="1"/>
              <c:extLst>
                <c:ext xmlns:c15="http://schemas.microsoft.com/office/drawing/2012/chart" uri="{CE6537A1-D6FC-4f65-9D91-7224C49458BB}"/>
                <c:ext xmlns:c16="http://schemas.microsoft.com/office/drawing/2014/chart" uri="{C3380CC4-5D6E-409C-BE32-E72D297353CC}">
                  <c16:uniqueId val="{00000005-7613-4911-BCB5-3507EFB77B91}"/>
                </c:ext>
              </c:extLst>
            </c:dLbl>
            <c:dLbl>
              <c:idx val="6"/>
              <c:delete val="1"/>
              <c:extLst>
                <c:ext xmlns:c15="http://schemas.microsoft.com/office/drawing/2012/chart" uri="{CE6537A1-D6FC-4f65-9D91-7224C49458BB}"/>
                <c:ext xmlns:c16="http://schemas.microsoft.com/office/drawing/2014/chart" uri="{C3380CC4-5D6E-409C-BE32-E72D297353CC}">
                  <c16:uniqueId val="{00000006-7613-4911-BCB5-3507EFB77B91}"/>
                </c:ext>
              </c:extLst>
            </c:dLbl>
            <c:dLbl>
              <c:idx val="7"/>
              <c:delete val="1"/>
              <c:extLst>
                <c:ext xmlns:c15="http://schemas.microsoft.com/office/drawing/2012/chart" uri="{CE6537A1-D6FC-4f65-9D91-7224C49458BB}"/>
                <c:ext xmlns:c16="http://schemas.microsoft.com/office/drawing/2014/chart" uri="{C3380CC4-5D6E-409C-BE32-E72D297353CC}">
                  <c16:uniqueId val="{00000007-7613-4911-BCB5-3507EFB77B91}"/>
                </c:ext>
              </c:extLst>
            </c:dLbl>
            <c:dLbl>
              <c:idx val="8"/>
              <c:delete val="1"/>
              <c:extLst>
                <c:ext xmlns:c15="http://schemas.microsoft.com/office/drawing/2012/chart" uri="{CE6537A1-D6FC-4f65-9D91-7224C49458BB}"/>
                <c:ext xmlns:c16="http://schemas.microsoft.com/office/drawing/2014/chart" uri="{C3380CC4-5D6E-409C-BE32-E72D297353CC}">
                  <c16:uniqueId val="{00000008-7613-4911-BCB5-3507EFB77B91}"/>
                </c:ext>
              </c:extLst>
            </c:dLbl>
            <c:dLbl>
              <c:idx val="9"/>
              <c:delete val="1"/>
              <c:extLst>
                <c:ext xmlns:c15="http://schemas.microsoft.com/office/drawing/2012/chart" uri="{CE6537A1-D6FC-4f65-9D91-7224C49458BB}"/>
                <c:ext xmlns:c16="http://schemas.microsoft.com/office/drawing/2014/chart" uri="{C3380CC4-5D6E-409C-BE32-E72D297353CC}">
                  <c16:uniqueId val="{00000009-7613-4911-BCB5-3507EFB77B91}"/>
                </c:ext>
              </c:extLst>
            </c:dLbl>
            <c:dLbl>
              <c:idx val="10"/>
              <c:delete val="1"/>
              <c:extLst>
                <c:ext xmlns:c15="http://schemas.microsoft.com/office/drawing/2012/chart" uri="{CE6537A1-D6FC-4f65-9D91-7224C49458BB}"/>
                <c:ext xmlns:c16="http://schemas.microsoft.com/office/drawing/2014/chart" uri="{C3380CC4-5D6E-409C-BE32-E72D297353CC}">
                  <c16:uniqueId val="{0000000A-7613-4911-BCB5-3507EFB77B91}"/>
                </c:ext>
              </c:extLst>
            </c:dLbl>
            <c:dLbl>
              <c:idx val="11"/>
              <c:delete val="1"/>
              <c:extLst>
                <c:ext xmlns:c15="http://schemas.microsoft.com/office/drawing/2012/chart" uri="{CE6537A1-D6FC-4f65-9D91-7224C49458BB}"/>
                <c:ext xmlns:c16="http://schemas.microsoft.com/office/drawing/2014/chart" uri="{C3380CC4-5D6E-409C-BE32-E72D297353CC}">
                  <c16:uniqueId val="{0000000B-7613-4911-BCB5-3507EFB77B91}"/>
                </c:ext>
              </c:extLst>
            </c:dLbl>
            <c:dLbl>
              <c:idx val="12"/>
              <c:delete val="1"/>
              <c:extLst>
                <c:ext xmlns:c15="http://schemas.microsoft.com/office/drawing/2012/chart" uri="{CE6537A1-D6FC-4f65-9D91-7224C49458BB}"/>
                <c:ext xmlns:c16="http://schemas.microsoft.com/office/drawing/2014/chart" uri="{C3380CC4-5D6E-409C-BE32-E72D297353CC}">
                  <c16:uniqueId val="{0000000C-7613-4911-BCB5-3507EFB77B91}"/>
                </c:ext>
              </c:extLst>
            </c:dLbl>
            <c:dLbl>
              <c:idx val="13"/>
              <c:delete val="1"/>
              <c:extLst>
                <c:ext xmlns:c15="http://schemas.microsoft.com/office/drawing/2012/chart" uri="{CE6537A1-D6FC-4f65-9D91-7224C49458BB}"/>
                <c:ext xmlns:c16="http://schemas.microsoft.com/office/drawing/2014/chart" uri="{C3380CC4-5D6E-409C-BE32-E72D297353CC}">
                  <c16:uniqueId val="{0000000D-7613-4911-BCB5-3507EFB77B91}"/>
                </c:ext>
              </c:extLst>
            </c:dLbl>
            <c:dLbl>
              <c:idx val="14"/>
              <c:delete val="1"/>
              <c:extLst>
                <c:ext xmlns:c15="http://schemas.microsoft.com/office/drawing/2012/chart" uri="{CE6537A1-D6FC-4f65-9D91-7224C49458BB}"/>
                <c:ext xmlns:c16="http://schemas.microsoft.com/office/drawing/2014/chart" uri="{C3380CC4-5D6E-409C-BE32-E72D297353CC}">
                  <c16:uniqueId val="{0000000E-7613-4911-BCB5-3507EFB77B91}"/>
                </c:ext>
              </c:extLst>
            </c:dLbl>
            <c:dLbl>
              <c:idx val="15"/>
              <c:delete val="1"/>
              <c:extLst>
                <c:ext xmlns:c15="http://schemas.microsoft.com/office/drawing/2012/chart" uri="{CE6537A1-D6FC-4f65-9D91-7224C49458BB}"/>
                <c:ext xmlns:c16="http://schemas.microsoft.com/office/drawing/2014/chart" uri="{C3380CC4-5D6E-409C-BE32-E72D297353CC}">
                  <c16:uniqueId val="{0000000F-7613-4911-BCB5-3507EFB77B91}"/>
                </c:ext>
              </c:extLst>
            </c:dLbl>
            <c:dLbl>
              <c:idx val="16"/>
              <c:delete val="1"/>
              <c:extLst>
                <c:ext xmlns:c15="http://schemas.microsoft.com/office/drawing/2012/chart" uri="{CE6537A1-D6FC-4f65-9D91-7224C49458BB}"/>
                <c:ext xmlns:c16="http://schemas.microsoft.com/office/drawing/2014/chart" uri="{C3380CC4-5D6E-409C-BE32-E72D297353CC}">
                  <c16:uniqueId val="{00000010-7613-4911-BCB5-3507EFB77B91}"/>
                </c:ext>
              </c:extLst>
            </c:dLbl>
            <c:dLbl>
              <c:idx val="17"/>
              <c:delete val="1"/>
              <c:extLst>
                <c:ext xmlns:c15="http://schemas.microsoft.com/office/drawing/2012/chart" uri="{CE6537A1-D6FC-4f65-9D91-7224C49458BB}"/>
                <c:ext xmlns:c16="http://schemas.microsoft.com/office/drawing/2014/chart" uri="{C3380CC4-5D6E-409C-BE32-E72D297353CC}">
                  <c16:uniqueId val="{00000011-7613-4911-BCB5-3507EFB77B91}"/>
                </c:ext>
              </c:extLst>
            </c:dLbl>
            <c:dLbl>
              <c:idx val="18"/>
              <c:layout>
                <c:manualLayout>
                  <c:x val="0"/>
                  <c:y val="-2.704530087897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13-4911-BCB5-3507EFB77B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0%</c:formatCode>
                <c:ptCount val="19"/>
                <c:pt idx="0">
                  <c:v>0</c:v>
                </c:pt>
                <c:pt idx="1">
                  <c:v>0.112</c:v>
                </c:pt>
                <c:pt idx="2">
                  <c:v>0.219</c:v>
                </c:pt>
                <c:pt idx="3">
                  <c:v>0.38200000000000001</c:v>
                </c:pt>
                <c:pt idx="4">
                  <c:v>0.56599999999999995</c:v>
                </c:pt>
                <c:pt idx="5">
                  <c:v>0.71799999999999997</c:v>
                </c:pt>
                <c:pt idx="6">
                  <c:v>0.879</c:v>
                </c:pt>
                <c:pt idx="7">
                  <c:v>0.98199999999999998</c:v>
                </c:pt>
                <c:pt idx="8">
                  <c:v>1.091</c:v>
                </c:pt>
                <c:pt idx="9">
                  <c:v>1.19</c:v>
                </c:pt>
                <c:pt idx="10">
                  <c:v>1.31</c:v>
                </c:pt>
                <c:pt idx="11">
                  <c:v>1.38</c:v>
                </c:pt>
                <c:pt idx="12">
                  <c:v>1.6</c:v>
                </c:pt>
                <c:pt idx="13">
                  <c:v>1.72</c:v>
                </c:pt>
                <c:pt idx="14">
                  <c:v>1.82</c:v>
                </c:pt>
                <c:pt idx="15">
                  <c:v>1.91</c:v>
                </c:pt>
                <c:pt idx="16">
                  <c:v>2.0299999999999998</c:v>
                </c:pt>
                <c:pt idx="17">
                  <c:v>2.13</c:v>
                </c:pt>
                <c:pt idx="18">
                  <c:v>2.2400000000000002</c:v>
                </c:pt>
              </c:numCache>
            </c:numRef>
          </c:val>
          <c:smooth val="0"/>
          <c:extLst>
            <c:ext xmlns:c16="http://schemas.microsoft.com/office/drawing/2014/chart" uri="{C3380CC4-5D6E-409C-BE32-E72D297353CC}">
              <c16:uniqueId val="{00000013-7613-4911-BCB5-3507EFB77B91}"/>
            </c:ext>
          </c:extLst>
        </c:ser>
        <c:ser>
          <c:idx val="1"/>
          <c:order val="1"/>
          <c:tx>
            <c:strRef>
              <c:f>Sheet1!$C$1</c:f>
              <c:strCache>
                <c:ptCount val="1"/>
                <c:pt idx="0">
                  <c:v>Workers Earnings</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14-7613-4911-BCB5-3507EFB77B91}"/>
                </c:ext>
              </c:extLst>
            </c:dLbl>
            <c:dLbl>
              <c:idx val="1"/>
              <c:delete val="1"/>
              <c:extLst>
                <c:ext xmlns:c15="http://schemas.microsoft.com/office/drawing/2012/chart" uri="{CE6537A1-D6FC-4f65-9D91-7224C49458BB}"/>
                <c:ext xmlns:c16="http://schemas.microsoft.com/office/drawing/2014/chart" uri="{C3380CC4-5D6E-409C-BE32-E72D297353CC}">
                  <c16:uniqueId val="{00000015-7613-4911-BCB5-3507EFB77B91}"/>
                </c:ext>
              </c:extLst>
            </c:dLbl>
            <c:dLbl>
              <c:idx val="2"/>
              <c:delete val="1"/>
              <c:extLst>
                <c:ext xmlns:c15="http://schemas.microsoft.com/office/drawing/2012/chart" uri="{CE6537A1-D6FC-4f65-9D91-7224C49458BB}"/>
                <c:ext xmlns:c16="http://schemas.microsoft.com/office/drawing/2014/chart" uri="{C3380CC4-5D6E-409C-BE32-E72D297353CC}">
                  <c16:uniqueId val="{00000016-7613-4911-BCB5-3507EFB77B91}"/>
                </c:ext>
              </c:extLst>
            </c:dLbl>
            <c:dLbl>
              <c:idx val="3"/>
              <c:delete val="1"/>
              <c:extLst>
                <c:ext xmlns:c15="http://schemas.microsoft.com/office/drawing/2012/chart" uri="{CE6537A1-D6FC-4f65-9D91-7224C49458BB}"/>
                <c:ext xmlns:c16="http://schemas.microsoft.com/office/drawing/2014/chart" uri="{C3380CC4-5D6E-409C-BE32-E72D297353CC}">
                  <c16:uniqueId val="{00000017-7613-4911-BCB5-3507EFB77B91}"/>
                </c:ext>
              </c:extLst>
            </c:dLbl>
            <c:dLbl>
              <c:idx val="4"/>
              <c:delete val="1"/>
              <c:extLst>
                <c:ext xmlns:c15="http://schemas.microsoft.com/office/drawing/2012/chart" uri="{CE6537A1-D6FC-4f65-9D91-7224C49458BB}"/>
                <c:ext xmlns:c16="http://schemas.microsoft.com/office/drawing/2014/chart" uri="{C3380CC4-5D6E-409C-BE32-E72D297353CC}">
                  <c16:uniqueId val="{00000018-7613-4911-BCB5-3507EFB77B91}"/>
                </c:ext>
              </c:extLst>
            </c:dLbl>
            <c:dLbl>
              <c:idx val="5"/>
              <c:delete val="1"/>
              <c:extLst>
                <c:ext xmlns:c15="http://schemas.microsoft.com/office/drawing/2012/chart" uri="{CE6537A1-D6FC-4f65-9D91-7224C49458BB}"/>
                <c:ext xmlns:c16="http://schemas.microsoft.com/office/drawing/2014/chart" uri="{C3380CC4-5D6E-409C-BE32-E72D297353CC}">
                  <c16:uniqueId val="{00000019-7613-4911-BCB5-3507EFB77B91}"/>
                </c:ext>
              </c:extLst>
            </c:dLbl>
            <c:dLbl>
              <c:idx val="6"/>
              <c:delete val="1"/>
              <c:extLst>
                <c:ext xmlns:c15="http://schemas.microsoft.com/office/drawing/2012/chart" uri="{CE6537A1-D6FC-4f65-9D91-7224C49458BB}"/>
                <c:ext xmlns:c16="http://schemas.microsoft.com/office/drawing/2014/chart" uri="{C3380CC4-5D6E-409C-BE32-E72D297353CC}">
                  <c16:uniqueId val="{0000001A-7613-4911-BCB5-3507EFB77B91}"/>
                </c:ext>
              </c:extLst>
            </c:dLbl>
            <c:dLbl>
              <c:idx val="7"/>
              <c:delete val="1"/>
              <c:extLst>
                <c:ext xmlns:c15="http://schemas.microsoft.com/office/drawing/2012/chart" uri="{CE6537A1-D6FC-4f65-9D91-7224C49458BB}"/>
                <c:ext xmlns:c16="http://schemas.microsoft.com/office/drawing/2014/chart" uri="{C3380CC4-5D6E-409C-BE32-E72D297353CC}">
                  <c16:uniqueId val="{0000001B-7613-4911-BCB5-3507EFB77B91}"/>
                </c:ext>
              </c:extLst>
            </c:dLbl>
            <c:dLbl>
              <c:idx val="8"/>
              <c:delete val="1"/>
              <c:extLst>
                <c:ext xmlns:c15="http://schemas.microsoft.com/office/drawing/2012/chart" uri="{CE6537A1-D6FC-4f65-9D91-7224C49458BB}"/>
                <c:ext xmlns:c16="http://schemas.microsoft.com/office/drawing/2014/chart" uri="{C3380CC4-5D6E-409C-BE32-E72D297353CC}">
                  <c16:uniqueId val="{0000001C-7613-4911-BCB5-3507EFB77B91}"/>
                </c:ext>
              </c:extLst>
            </c:dLbl>
            <c:dLbl>
              <c:idx val="9"/>
              <c:delete val="1"/>
              <c:extLst>
                <c:ext xmlns:c15="http://schemas.microsoft.com/office/drawing/2012/chart" uri="{CE6537A1-D6FC-4f65-9D91-7224C49458BB}"/>
                <c:ext xmlns:c16="http://schemas.microsoft.com/office/drawing/2014/chart" uri="{C3380CC4-5D6E-409C-BE32-E72D297353CC}">
                  <c16:uniqueId val="{0000001D-7613-4911-BCB5-3507EFB77B91}"/>
                </c:ext>
              </c:extLst>
            </c:dLbl>
            <c:dLbl>
              <c:idx val="10"/>
              <c:delete val="1"/>
              <c:extLst>
                <c:ext xmlns:c15="http://schemas.microsoft.com/office/drawing/2012/chart" uri="{CE6537A1-D6FC-4f65-9D91-7224C49458BB}"/>
                <c:ext xmlns:c16="http://schemas.microsoft.com/office/drawing/2014/chart" uri="{C3380CC4-5D6E-409C-BE32-E72D297353CC}">
                  <c16:uniqueId val="{0000001E-7613-4911-BCB5-3507EFB77B91}"/>
                </c:ext>
              </c:extLst>
            </c:dLbl>
            <c:dLbl>
              <c:idx val="11"/>
              <c:delete val="1"/>
              <c:extLst>
                <c:ext xmlns:c15="http://schemas.microsoft.com/office/drawing/2012/chart" uri="{CE6537A1-D6FC-4f65-9D91-7224C49458BB}"/>
                <c:ext xmlns:c16="http://schemas.microsoft.com/office/drawing/2014/chart" uri="{C3380CC4-5D6E-409C-BE32-E72D297353CC}">
                  <c16:uniqueId val="{0000001F-7613-4911-BCB5-3507EFB77B91}"/>
                </c:ext>
              </c:extLst>
            </c:dLbl>
            <c:dLbl>
              <c:idx val="12"/>
              <c:delete val="1"/>
              <c:extLst>
                <c:ext xmlns:c15="http://schemas.microsoft.com/office/drawing/2012/chart" uri="{CE6537A1-D6FC-4f65-9D91-7224C49458BB}"/>
                <c:ext xmlns:c16="http://schemas.microsoft.com/office/drawing/2014/chart" uri="{C3380CC4-5D6E-409C-BE32-E72D297353CC}">
                  <c16:uniqueId val="{00000020-7613-4911-BCB5-3507EFB77B91}"/>
                </c:ext>
              </c:extLst>
            </c:dLbl>
            <c:dLbl>
              <c:idx val="13"/>
              <c:delete val="1"/>
              <c:extLst>
                <c:ext xmlns:c15="http://schemas.microsoft.com/office/drawing/2012/chart" uri="{CE6537A1-D6FC-4f65-9D91-7224C49458BB}"/>
                <c:ext xmlns:c16="http://schemas.microsoft.com/office/drawing/2014/chart" uri="{C3380CC4-5D6E-409C-BE32-E72D297353CC}">
                  <c16:uniqueId val="{00000021-7613-4911-BCB5-3507EFB77B91}"/>
                </c:ext>
              </c:extLst>
            </c:dLbl>
            <c:dLbl>
              <c:idx val="14"/>
              <c:delete val="1"/>
              <c:extLst>
                <c:ext xmlns:c15="http://schemas.microsoft.com/office/drawing/2012/chart" uri="{CE6537A1-D6FC-4f65-9D91-7224C49458BB}"/>
                <c:ext xmlns:c16="http://schemas.microsoft.com/office/drawing/2014/chart" uri="{C3380CC4-5D6E-409C-BE32-E72D297353CC}">
                  <c16:uniqueId val="{00000022-7613-4911-BCB5-3507EFB77B91}"/>
                </c:ext>
              </c:extLst>
            </c:dLbl>
            <c:dLbl>
              <c:idx val="15"/>
              <c:delete val="1"/>
              <c:extLst>
                <c:ext xmlns:c15="http://schemas.microsoft.com/office/drawing/2012/chart" uri="{CE6537A1-D6FC-4f65-9D91-7224C49458BB}"/>
                <c:ext xmlns:c16="http://schemas.microsoft.com/office/drawing/2014/chart" uri="{C3380CC4-5D6E-409C-BE32-E72D297353CC}">
                  <c16:uniqueId val="{00000023-7613-4911-BCB5-3507EFB77B91}"/>
                </c:ext>
              </c:extLst>
            </c:dLbl>
            <c:dLbl>
              <c:idx val="16"/>
              <c:delete val="1"/>
              <c:extLst>
                <c:ext xmlns:c15="http://schemas.microsoft.com/office/drawing/2012/chart" uri="{CE6537A1-D6FC-4f65-9D91-7224C49458BB}"/>
                <c:ext xmlns:c16="http://schemas.microsoft.com/office/drawing/2014/chart" uri="{C3380CC4-5D6E-409C-BE32-E72D297353CC}">
                  <c16:uniqueId val="{00000024-7613-4911-BCB5-3507EFB77B91}"/>
                </c:ext>
              </c:extLst>
            </c:dLbl>
            <c:dLbl>
              <c:idx val="17"/>
              <c:delete val="1"/>
              <c:extLst>
                <c:ext xmlns:c15="http://schemas.microsoft.com/office/drawing/2012/chart" uri="{CE6537A1-D6FC-4f65-9D91-7224C49458BB}"/>
                <c:ext xmlns:c16="http://schemas.microsoft.com/office/drawing/2014/chart" uri="{C3380CC4-5D6E-409C-BE32-E72D297353CC}">
                  <c16:uniqueId val="{00000025-7613-4911-BCB5-3507EFB77B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0%</c:formatCode>
                <c:ptCount val="19"/>
                <c:pt idx="0">
                  <c:v>0</c:v>
                </c:pt>
                <c:pt idx="1">
                  <c:v>0.04</c:v>
                </c:pt>
                <c:pt idx="2">
                  <c:v>8.1000000000000003E-2</c:v>
                </c:pt>
                <c:pt idx="3">
                  <c:v>0.109</c:v>
                </c:pt>
                <c:pt idx="4">
                  <c:v>0.14199999999999999</c:v>
                </c:pt>
                <c:pt idx="5">
                  <c:v>0.16600000000000001</c:v>
                </c:pt>
                <c:pt idx="6">
                  <c:v>0.19700000000000001</c:v>
                </c:pt>
                <c:pt idx="7">
                  <c:v>0.24399999999999999</c:v>
                </c:pt>
                <c:pt idx="8">
                  <c:v>0.29299999999999998</c:v>
                </c:pt>
                <c:pt idx="9">
                  <c:v>0.34200000000000003</c:v>
                </c:pt>
                <c:pt idx="10">
                  <c:v>0.38300000000000001</c:v>
                </c:pt>
                <c:pt idx="11">
                  <c:v>0.42</c:v>
                </c:pt>
                <c:pt idx="12">
                  <c:v>0.5</c:v>
                </c:pt>
                <c:pt idx="13">
                  <c:v>0.47</c:v>
                </c:pt>
                <c:pt idx="14">
                  <c:v>0.5</c:v>
                </c:pt>
                <c:pt idx="15">
                  <c:v>0.54</c:v>
                </c:pt>
                <c:pt idx="16">
                  <c:v>0.56000000000000005</c:v>
                </c:pt>
                <c:pt idx="17">
                  <c:v>0.6</c:v>
                </c:pt>
                <c:pt idx="18">
                  <c:v>0.64</c:v>
                </c:pt>
              </c:numCache>
            </c:numRef>
          </c:val>
          <c:smooth val="0"/>
          <c:extLst>
            <c:ext xmlns:c16="http://schemas.microsoft.com/office/drawing/2014/chart" uri="{C3380CC4-5D6E-409C-BE32-E72D297353CC}">
              <c16:uniqueId val="{00000026-7613-4911-BCB5-3507EFB77B91}"/>
            </c:ext>
          </c:extLst>
        </c:ser>
        <c:ser>
          <c:idx val="2"/>
          <c:order val="2"/>
          <c:tx>
            <c:strRef>
              <c:f>Sheet1!$D$1</c:f>
              <c:strCache>
                <c:ptCount val="1"/>
                <c:pt idx="0">
                  <c:v>Overall Inflation</c:v>
                </c:pt>
              </c:strCache>
            </c:strRef>
          </c:tx>
          <c:dLbls>
            <c:dLbl>
              <c:idx val="0"/>
              <c:delete val="1"/>
              <c:extLst>
                <c:ext xmlns:c15="http://schemas.microsoft.com/office/drawing/2012/chart" uri="{CE6537A1-D6FC-4f65-9D91-7224C49458BB}"/>
                <c:ext xmlns:c16="http://schemas.microsoft.com/office/drawing/2014/chart" uri="{C3380CC4-5D6E-409C-BE32-E72D297353CC}">
                  <c16:uniqueId val="{00000027-7613-4911-BCB5-3507EFB77B91}"/>
                </c:ext>
              </c:extLst>
            </c:dLbl>
            <c:dLbl>
              <c:idx val="1"/>
              <c:delete val="1"/>
              <c:extLst>
                <c:ext xmlns:c15="http://schemas.microsoft.com/office/drawing/2012/chart" uri="{CE6537A1-D6FC-4f65-9D91-7224C49458BB}"/>
                <c:ext xmlns:c16="http://schemas.microsoft.com/office/drawing/2014/chart" uri="{C3380CC4-5D6E-409C-BE32-E72D297353CC}">
                  <c16:uniqueId val="{00000028-7613-4911-BCB5-3507EFB77B91}"/>
                </c:ext>
              </c:extLst>
            </c:dLbl>
            <c:dLbl>
              <c:idx val="2"/>
              <c:delete val="1"/>
              <c:extLst>
                <c:ext xmlns:c15="http://schemas.microsoft.com/office/drawing/2012/chart" uri="{CE6537A1-D6FC-4f65-9D91-7224C49458BB}"/>
                <c:ext xmlns:c16="http://schemas.microsoft.com/office/drawing/2014/chart" uri="{C3380CC4-5D6E-409C-BE32-E72D297353CC}">
                  <c16:uniqueId val="{00000029-7613-4911-BCB5-3507EFB77B91}"/>
                </c:ext>
              </c:extLst>
            </c:dLbl>
            <c:dLbl>
              <c:idx val="3"/>
              <c:delete val="1"/>
              <c:extLst>
                <c:ext xmlns:c15="http://schemas.microsoft.com/office/drawing/2012/chart" uri="{CE6537A1-D6FC-4f65-9D91-7224C49458BB}"/>
                <c:ext xmlns:c16="http://schemas.microsoft.com/office/drawing/2014/chart" uri="{C3380CC4-5D6E-409C-BE32-E72D297353CC}">
                  <c16:uniqueId val="{0000002A-7613-4911-BCB5-3507EFB77B91}"/>
                </c:ext>
              </c:extLst>
            </c:dLbl>
            <c:dLbl>
              <c:idx val="4"/>
              <c:delete val="1"/>
              <c:extLst>
                <c:ext xmlns:c15="http://schemas.microsoft.com/office/drawing/2012/chart" uri="{CE6537A1-D6FC-4f65-9D91-7224C49458BB}"/>
                <c:ext xmlns:c16="http://schemas.microsoft.com/office/drawing/2014/chart" uri="{C3380CC4-5D6E-409C-BE32-E72D297353CC}">
                  <c16:uniqueId val="{0000002B-7613-4911-BCB5-3507EFB77B91}"/>
                </c:ext>
              </c:extLst>
            </c:dLbl>
            <c:dLbl>
              <c:idx val="5"/>
              <c:delete val="1"/>
              <c:extLst>
                <c:ext xmlns:c15="http://schemas.microsoft.com/office/drawing/2012/chart" uri="{CE6537A1-D6FC-4f65-9D91-7224C49458BB}"/>
                <c:ext xmlns:c16="http://schemas.microsoft.com/office/drawing/2014/chart" uri="{C3380CC4-5D6E-409C-BE32-E72D297353CC}">
                  <c16:uniqueId val="{0000002C-7613-4911-BCB5-3507EFB77B91}"/>
                </c:ext>
              </c:extLst>
            </c:dLbl>
            <c:dLbl>
              <c:idx val="6"/>
              <c:delete val="1"/>
              <c:extLst>
                <c:ext xmlns:c15="http://schemas.microsoft.com/office/drawing/2012/chart" uri="{CE6537A1-D6FC-4f65-9D91-7224C49458BB}"/>
                <c:ext xmlns:c16="http://schemas.microsoft.com/office/drawing/2014/chart" uri="{C3380CC4-5D6E-409C-BE32-E72D297353CC}">
                  <c16:uniqueId val="{0000002D-7613-4911-BCB5-3507EFB77B91}"/>
                </c:ext>
              </c:extLst>
            </c:dLbl>
            <c:dLbl>
              <c:idx val="7"/>
              <c:delete val="1"/>
              <c:extLst>
                <c:ext xmlns:c15="http://schemas.microsoft.com/office/drawing/2012/chart" uri="{CE6537A1-D6FC-4f65-9D91-7224C49458BB}"/>
                <c:ext xmlns:c16="http://schemas.microsoft.com/office/drawing/2014/chart" uri="{C3380CC4-5D6E-409C-BE32-E72D297353CC}">
                  <c16:uniqueId val="{0000002E-7613-4911-BCB5-3507EFB77B91}"/>
                </c:ext>
              </c:extLst>
            </c:dLbl>
            <c:dLbl>
              <c:idx val="8"/>
              <c:delete val="1"/>
              <c:extLst>
                <c:ext xmlns:c15="http://schemas.microsoft.com/office/drawing/2012/chart" uri="{CE6537A1-D6FC-4f65-9D91-7224C49458BB}"/>
                <c:ext xmlns:c16="http://schemas.microsoft.com/office/drawing/2014/chart" uri="{C3380CC4-5D6E-409C-BE32-E72D297353CC}">
                  <c16:uniqueId val="{0000002F-7613-4911-BCB5-3507EFB77B91}"/>
                </c:ext>
              </c:extLst>
            </c:dLbl>
            <c:dLbl>
              <c:idx val="9"/>
              <c:delete val="1"/>
              <c:extLst>
                <c:ext xmlns:c15="http://schemas.microsoft.com/office/drawing/2012/chart" uri="{CE6537A1-D6FC-4f65-9D91-7224C49458BB}"/>
                <c:ext xmlns:c16="http://schemas.microsoft.com/office/drawing/2014/chart" uri="{C3380CC4-5D6E-409C-BE32-E72D297353CC}">
                  <c16:uniqueId val="{00000030-7613-4911-BCB5-3507EFB77B91}"/>
                </c:ext>
              </c:extLst>
            </c:dLbl>
            <c:dLbl>
              <c:idx val="10"/>
              <c:delete val="1"/>
              <c:extLst>
                <c:ext xmlns:c15="http://schemas.microsoft.com/office/drawing/2012/chart" uri="{CE6537A1-D6FC-4f65-9D91-7224C49458BB}"/>
                <c:ext xmlns:c16="http://schemas.microsoft.com/office/drawing/2014/chart" uri="{C3380CC4-5D6E-409C-BE32-E72D297353CC}">
                  <c16:uniqueId val="{00000031-7613-4911-BCB5-3507EFB77B91}"/>
                </c:ext>
              </c:extLst>
            </c:dLbl>
            <c:dLbl>
              <c:idx val="11"/>
              <c:delete val="1"/>
              <c:extLst>
                <c:ext xmlns:c15="http://schemas.microsoft.com/office/drawing/2012/chart" uri="{CE6537A1-D6FC-4f65-9D91-7224C49458BB}"/>
                <c:ext xmlns:c16="http://schemas.microsoft.com/office/drawing/2014/chart" uri="{C3380CC4-5D6E-409C-BE32-E72D297353CC}">
                  <c16:uniqueId val="{00000032-7613-4911-BCB5-3507EFB77B91}"/>
                </c:ext>
              </c:extLst>
            </c:dLbl>
            <c:dLbl>
              <c:idx val="12"/>
              <c:delete val="1"/>
              <c:extLst>
                <c:ext xmlns:c15="http://schemas.microsoft.com/office/drawing/2012/chart" uri="{CE6537A1-D6FC-4f65-9D91-7224C49458BB}"/>
                <c:ext xmlns:c16="http://schemas.microsoft.com/office/drawing/2014/chart" uri="{C3380CC4-5D6E-409C-BE32-E72D297353CC}">
                  <c16:uniqueId val="{00000033-7613-4911-BCB5-3507EFB77B91}"/>
                </c:ext>
              </c:extLst>
            </c:dLbl>
            <c:dLbl>
              <c:idx val="13"/>
              <c:delete val="1"/>
              <c:extLst>
                <c:ext xmlns:c15="http://schemas.microsoft.com/office/drawing/2012/chart" uri="{CE6537A1-D6FC-4f65-9D91-7224C49458BB}"/>
                <c:ext xmlns:c16="http://schemas.microsoft.com/office/drawing/2014/chart" uri="{C3380CC4-5D6E-409C-BE32-E72D297353CC}">
                  <c16:uniqueId val="{00000034-7613-4911-BCB5-3507EFB77B91}"/>
                </c:ext>
              </c:extLst>
            </c:dLbl>
            <c:dLbl>
              <c:idx val="14"/>
              <c:delete val="1"/>
              <c:extLst>
                <c:ext xmlns:c15="http://schemas.microsoft.com/office/drawing/2012/chart" uri="{CE6537A1-D6FC-4f65-9D91-7224C49458BB}"/>
                <c:ext xmlns:c16="http://schemas.microsoft.com/office/drawing/2014/chart" uri="{C3380CC4-5D6E-409C-BE32-E72D297353CC}">
                  <c16:uniqueId val="{00000035-7613-4911-BCB5-3507EFB77B91}"/>
                </c:ext>
              </c:extLst>
            </c:dLbl>
            <c:dLbl>
              <c:idx val="15"/>
              <c:delete val="1"/>
              <c:extLst>
                <c:ext xmlns:c15="http://schemas.microsoft.com/office/drawing/2012/chart" uri="{CE6537A1-D6FC-4f65-9D91-7224C49458BB}"/>
                <c:ext xmlns:c16="http://schemas.microsoft.com/office/drawing/2014/chart" uri="{C3380CC4-5D6E-409C-BE32-E72D297353CC}">
                  <c16:uniqueId val="{00000036-7613-4911-BCB5-3507EFB77B91}"/>
                </c:ext>
              </c:extLst>
            </c:dLbl>
            <c:dLbl>
              <c:idx val="16"/>
              <c:delete val="1"/>
              <c:extLst>
                <c:ext xmlns:c15="http://schemas.microsoft.com/office/drawing/2012/chart" uri="{CE6537A1-D6FC-4f65-9D91-7224C49458BB}"/>
                <c:ext xmlns:c16="http://schemas.microsoft.com/office/drawing/2014/chart" uri="{C3380CC4-5D6E-409C-BE32-E72D297353CC}">
                  <c16:uniqueId val="{00000037-7613-4911-BCB5-3507EFB77B91}"/>
                </c:ext>
              </c:extLst>
            </c:dLbl>
            <c:dLbl>
              <c:idx val="17"/>
              <c:delete val="1"/>
              <c:extLst>
                <c:ext xmlns:c15="http://schemas.microsoft.com/office/drawing/2012/chart" uri="{CE6537A1-D6FC-4f65-9D91-7224C49458BB}"/>
                <c:ext xmlns:c16="http://schemas.microsoft.com/office/drawing/2014/chart" uri="{C3380CC4-5D6E-409C-BE32-E72D297353CC}">
                  <c16:uniqueId val="{00000038-7613-4911-BCB5-3507EFB77B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0%</c:formatCode>
                <c:ptCount val="19"/>
                <c:pt idx="0">
                  <c:v>0</c:v>
                </c:pt>
                <c:pt idx="1">
                  <c:v>3.1E-2</c:v>
                </c:pt>
                <c:pt idx="2">
                  <c:v>6.5000000000000002E-2</c:v>
                </c:pt>
                <c:pt idx="3">
                  <c:v>8.2000000000000003E-2</c:v>
                </c:pt>
                <c:pt idx="4">
                  <c:v>0.106</c:v>
                </c:pt>
                <c:pt idx="5">
                  <c:v>0.13100000000000001</c:v>
                </c:pt>
                <c:pt idx="6">
                  <c:v>0.17100000000000001</c:v>
                </c:pt>
                <c:pt idx="7">
                  <c:v>0.21199999999999999</c:v>
                </c:pt>
                <c:pt idx="8">
                  <c:v>0.24299999999999999</c:v>
                </c:pt>
                <c:pt idx="9">
                  <c:v>0.29199999999999998</c:v>
                </c:pt>
                <c:pt idx="10">
                  <c:v>0.28299999999999997</c:v>
                </c:pt>
                <c:pt idx="11">
                  <c:v>0.31</c:v>
                </c:pt>
                <c:pt idx="12">
                  <c:v>0.38</c:v>
                </c:pt>
                <c:pt idx="13">
                  <c:v>0.38</c:v>
                </c:pt>
                <c:pt idx="14">
                  <c:v>0.4</c:v>
                </c:pt>
                <c:pt idx="15">
                  <c:v>0.43</c:v>
                </c:pt>
                <c:pt idx="16">
                  <c:v>0.42</c:v>
                </c:pt>
                <c:pt idx="17">
                  <c:v>0.44</c:v>
                </c:pt>
                <c:pt idx="18">
                  <c:v>0.47</c:v>
                </c:pt>
              </c:numCache>
            </c:numRef>
          </c:val>
          <c:smooth val="0"/>
          <c:extLst>
            <c:ext xmlns:c16="http://schemas.microsoft.com/office/drawing/2014/chart" uri="{C3380CC4-5D6E-409C-BE32-E72D297353CC}">
              <c16:uniqueId val="{00000039-7613-4911-BCB5-3507EFB77B91}"/>
            </c:ext>
          </c:extLst>
        </c:ser>
        <c:dLbls>
          <c:showLegendKey val="0"/>
          <c:showVal val="0"/>
          <c:showCatName val="0"/>
          <c:showSerName val="0"/>
          <c:showPercent val="0"/>
          <c:showBubbleSize val="0"/>
        </c:dLbls>
        <c:marker val="1"/>
        <c:smooth val="0"/>
        <c:axId val="270644336"/>
        <c:axId val="270639240"/>
      </c:lineChart>
      <c:catAx>
        <c:axId val="270644336"/>
        <c:scaling>
          <c:orientation val="minMax"/>
        </c:scaling>
        <c:delete val="0"/>
        <c:axPos val="b"/>
        <c:numFmt formatCode="General" sourceLinked="1"/>
        <c:majorTickMark val="out"/>
        <c:minorTickMark val="none"/>
        <c:tickLblPos val="nextTo"/>
        <c:txPr>
          <a:bodyPr/>
          <a:lstStyle/>
          <a:p>
            <a:pPr>
              <a:defRPr sz="1407" baseline="0"/>
            </a:pPr>
            <a:endParaRPr lang="en-US"/>
          </a:p>
        </c:txPr>
        <c:crossAx val="270639240"/>
        <c:crosses val="autoZero"/>
        <c:auto val="1"/>
        <c:lblAlgn val="ctr"/>
        <c:lblOffset val="100"/>
        <c:noMultiLvlLbl val="0"/>
      </c:catAx>
      <c:valAx>
        <c:axId val="270639240"/>
        <c:scaling>
          <c:orientation val="minMax"/>
        </c:scaling>
        <c:delete val="0"/>
        <c:axPos val="l"/>
        <c:majorGridlines/>
        <c:numFmt formatCode="0%" sourceLinked="0"/>
        <c:majorTickMark val="out"/>
        <c:minorTickMark val="none"/>
        <c:tickLblPos val="nextTo"/>
        <c:txPr>
          <a:bodyPr/>
          <a:lstStyle/>
          <a:p>
            <a:pPr>
              <a:defRPr sz="1407" baseline="0"/>
            </a:pPr>
            <a:endParaRPr lang="en-US"/>
          </a:p>
        </c:txPr>
        <c:crossAx val="270644336"/>
        <c:crosses val="autoZero"/>
        <c:crossBetween val="between"/>
      </c:valAx>
      <c:spPr>
        <a:noFill/>
        <a:ln w="25536">
          <a:noFill/>
        </a:ln>
      </c:spPr>
    </c:plotArea>
    <c:legend>
      <c:legendPos val="r"/>
      <c:layout>
        <c:manualLayout>
          <c:xMode val="edge"/>
          <c:yMode val="edge"/>
          <c:x val="8.752527817285119E-2"/>
          <c:y val="5.6795131845841784E-2"/>
          <c:w val="0.24877246120399102"/>
          <c:h val="0.22927430217267467"/>
        </c:manualLayout>
      </c:layout>
      <c:overlay val="0"/>
      <c:spPr>
        <a:solidFill>
          <a:schemeClr val="bg1"/>
        </a:solidFill>
        <a:ln>
          <a:solidFill>
            <a:schemeClr val="tx1"/>
          </a:solidFill>
        </a:ln>
      </c:spPr>
      <c:txPr>
        <a:bodyPr/>
        <a:lstStyle/>
        <a:p>
          <a:pPr>
            <a:defRPr sz="1609" baseline="0"/>
          </a:pPr>
          <a:endParaRPr lang="en-US"/>
        </a:p>
      </c:txPr>
    </c:legend>
    <c:plotVisOnly val="1"/>
    <c:dispBlanksAs val="gap"/>
    <c:showDLblsOverMax val="0"/>
  </c:chart>
  <c:spPr>
    <a:noFill/>
    <a:ln>
      <a:noFill/>
    </a:ln>
  </c:spPr>
  <c:txPr>
    <a:bodyPr/>
    <a:lstStyle/>
    <a:p>
      <a:pPr>
        <a:defRPr sz="181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16" tIns="48308" rIns="96616" bIns="48308" rtlCol="0"/>
          <a:lstStyle>
            <a:lvl1pPr algn="l">
              <a:defRPr sz="1200"/>
            </a:lvl1pPr>
          </a:lstStyle>
          <a:p>
            <a:endParaRPr lang="en-US"/>
          </a:p>
        </p:txBody>
      </p:sp>
      <p:sp>
        <p:nvSpPr>
          <p:cNvPr id="3" name="Date Placeholder 2"/>
          <p:cNvSpPr>
            <a:spLocks noGrp="1"/>
          </p:cNvSpPr>
          <p:nvPr>
            <p:ph type="dt" idx="1"/>
          </p:nvPr>
        </p:nvSpPr>
        <p:spPr>
          <a:xfrm>
            <a:off x="4143586" y="0"/>
            <a:ext cx="3169920" cy="481728"/>
          </a:xfrm>
          <a:prstGeom prst="rect">
            <a:avLst/>
          </a:prstGeom>
        </p:spPr>
        <p:txBody>
          <a:bodyPr vert="horz" lIns="96616" tIns="48308" rIns="96616" bIns="48308" rtlCol="0"/>
          <a:lstStyle>
            <a:lvl1pPr algn="r">
              <a:defRPr sz="1200"/>
            </a:lvl1pPr>
          </a:lstStyle>
          <a:p>
            <a:fld id="{F7EA497E-77E4-4DDB-9A7E-5989DE3C7BAE}" type="datetimeFigureOut">
              <a:rPr lang="en-US" smtClean="0"/>
              <a:t>3/22/2019</a:t>
            </a:fld>
            <a:endParaRPr lang="en-US"/>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7"/>
          </a:xfrm>
          <a:prstGeom prst="rect">
            <a:avLst/>
          </a:prstGeom>
        </p:spPr>
        <p:txBody>
          <a:bodyPr vert="horz" lIns="96616" tIns="48308" rIns="96616" bIns="48308" rtlCol="0" anchor="b"/>
          <a:lstStyle>
            <a:lvl1pPr algn="l">
              <a:defRPr sz="1200"/>
            </a:lvl1pPr>
          </a:lstStyle>
          <a:p>
            <a:endParaRPr lang="en-US"/>
          </a:p>
        </p:txBody>
      </p:sp>
      <p:sp>
        <p:nvSpPr>
          <p:cNvPr id="7" name="Slide Number Placeholder 6"/>
          <p:cNvSpPr>
            <a:spLocks noGrp="1"/>
          </p:cNvSpPr>
          <p:nvPr>
            <p:ph type="sldNum" sz="quarter" idx="5"/>
          </p:nvPr>
        </p:nvSpPr>
        <p:spPr>
          <a:xfrm>
            <a:off x="4143586" y="9119474"/>
            <a:ext cx="3169920" cy="481727"/>
          </a:xfrm>
          <a:prstGeom prst="rect">
            <a:avLst/>
          </a:prstGeom>
        </p:spPr>
        <p:txBody>
          <a:bodyPr vert="horz" lIns="96616" tIns="48308" rIns="96616" bIns="48308" rtlCol="0" anchor="b"/>
          <a:lstStyle>
            <a:lvl1pPr algn="r">
              <a:defRPr sz="1200"/>
            </a:lvl1pPr>
          </a:lstStyle>
          <a:p>
            <a:fld id="{F278BC20-59A9-485C-AC11-29640C12B593}" type="slidenum">
              <a:rPr lang="en-US" smtClean="0"/>
              <a:t>‹#›</a:t>
            </a:fld>
            <a:endParaRPr lang="en-US"/>
          </a:p>
        </p:txBody>
      </p:sp>
    </p:spTree>
    <p:extLst>
      <p:ext uri="{BB962C8B-B14F-4D97-AF65-F5344CB8AC3E}">
        <p14:creationId xmlns:p14="http://schemas.microsoft.com/office/powerpoint/2010/main" val="241000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278BC20-59A9-485C-AC11-29640C12B593}" type="slidenum">
              <a:rPr lang="en-US" smtClean="0"/>
              <a:t>1</a:t>
            </a:fld>
            <a:endParaRPr lang="en-US"/>
          </a:p>
        </p:txBody>
      </p:sp>
    </p:spTree>
    <p:extLst>
      <p:ext uri="{BB962C8B-B14F-4D97-AF65-F5344CB8AC3E}">
        <p14:creationId xmlns:p14="http://schemas.microsoft.com/office/powerpoint/2010/main" val="1202758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10</a:t>
            </a:fld>
            <a:endParaRPr lang="en-US" dirty="0"/>
          </a:p>
        </p:txBody>
      </p:sp>
    </p:spTree>
    <p:extLst>
      <p:ext uri="{BB962C8B-B14F-4D97-AF65-F5344CB8AC3E}">
        <p14:creationId xmlns:p14="http://schemas.microsoft.com/office/powerpoint/2010/main" val="52051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Review Slide</a:t>
            </a:r>
          </a:p>
          <a:p>
            <a:r>
              <a:rPr lang="en-US" b="0" u="none" dirty="0" smtClean="0"/>
              <a:t>Remember . . .your renewal is based</a:t>
            </a:r>
            <a:r>
              <a:rPr lang="en-US" b="0" u="none" baseline="0" dirty="0" smtClean="0"/>
              <a:t> on your claims so if you make better choices it saves money for both you and the college.</a:t>
            </a:r>
          </a:p>
          <a:p>
            <a:endParaRPr lang="en-US" b="1" u="sng"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11</a:t>
            </a:fld>
            <a:endParaRPr lang="en-US" dirty="0"/>
          </a:p>
        </p:txBody>
      </p:sp>
    </p:spTree>
    <p:extLst>
      <p:ext uri="{BB962C8B-B14F-4D97-AF65-F5344CB8AC3E}">
        <p14:creationId xmlns:p14="http://schemas.microsoft.com/office/powerpoint/2010/main" val="71295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300"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9BE13-2C52-4D6F-BEC8-5A14E01465A4}" type="slidenum">
              <a:rPr lang="en-US">
                <a:cs typeface="Arial" charset="0"/>
              </a:rPr>
              <a:pPr fontAlgn="base">
                <a:spcBef>
                  <a:spcPct val="0"/>
                </a:spcBef>
                <a:spcAft>
                  <a:spcPct val="0"/>
                </a:spcAft>
                <a:defRPr/>
              </a:pPr>
              <a:t>12</a:t>
            </a:fld>
            <a:endParaRPr lang="en-US" dirty="0">
              <a:cs typeface="Arial" charset="0"/>
            </a:endParaRPr>
          </a:p>
        </p:txBody>
      </p:sp>
    </p:spTree>
    <p:extLst>
      <p:ext uri="{BB962C8B-B14F-4D97-AF65-F5344CB8AC3E}">
        <p14:creationId xmlns:p14="http://schemas.microsoft.com/office/powerpoint/2010/main" val="249780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13</a:t>
            </a:fld>
            <a:endParaRPr lang="en-US" dirty="0"/>
          </a:p>
        </p:txBody>
      </p:sp>
    </p:spTree>
    <p:extLst>
      <p:ext uri="{BB962C8B-B14F-4D97-AF65-F5344CB8AC3E}">
        <p14:creationId xmlns:p14="http://schemas.microsoft.com/office/powerpoint/2010/main" val="24877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a:t>
            </a:r>
            <a:r>
              <a:rPr lang="en-US" baseline="0" dirty="0" smtClean="0"/>
              <a:t> website</a:t>
            </a:r>
          </a:p>
          <a:p>
            <a:endParaRPr lang="en-US" baseline="0" dirty="0" smtClean="0"/>
          </a:p>
          <a:p>
            <a:r>
              <a:rPr lang="en-US" baseline="0" dirty="0" smtClean="0"/>
              <a:t>Zip = 17325</a:t>
            </a:r>
          </a:p>
          <a:p>
            <a:r>
              <a:rPr lang="en-US" baseline="0" dirty="0" smtClean="0"/>
              <a:t>MRI of Brain with and without contrast</a:t>
            </a:r>
          </a:p>
          <a:p>
            <a:r>
              <a:rPr lang="en-US" baseline="0" dirty="0" smtClean="0"/>
              <a:t>Compare</a:t>
            </a:r>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14</a:t>
            </a:fld>
            <a:endParaRPr lang="en-US" dirty="0"/>
          </a:p>
        </p:txBody>
      </p:sp>
    </p:spTree>
    <p:extLst>
      <p:ext uri="{BB962C8B-B14F-4D97-AF65-F5344CB8AC3E}">
        <p14:creationId xmlns:p14="http://schemas.microsoft.com/office/powerpoint/2010/main" val="2782728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&amp; Quality do not</a:t>
            </a:r>
            <a:r>
              <a:rPr lang="en-US" baseline="0" dirty="0" smtClean="0"/>
              <a:t> directly correlate.</a:t>
            </a:r>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15</a:t>
            </a:fld>
            <a:endParaRPr lang="en-US" dirty="0"/>
          </a:p>
        </p:txBody>
      </p:sp>
    </p:spTree>
    <p:extLst>
      <p:ext uri="{BB962C8B-B14F-4D97-AF65-F5344CB8AC3E}">
        <p14:creationId xmlns:p14="http://schemas.microsoft.com/office/powerpoint/2010/main" val="240710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Goodrx.com</a:t>
            </a:r>
          </a:p>
          <a:p>
            <a:endParaRPr lang="en-US" dirty="0" smtClean="0"/>
          </a:p>
          <a:p>
            <a:r>
              <a:rPr lang="en-US" dirty="0" smtClean="0"/>
              <a:t>Lipitor</a:t>
            </a:r>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16</a:t>
            </a:fld>
            <a:endParaRPr lang="en-US" dirty="0"/>
          </a:p>
        </p:txBody>
      </p:sp>
    </p:spTree>
    <p:extLst>
      <p:ext uri="{BB962C8B-B14F-4D97-AF65-F5344CB8AC3E}">
        <p14:creationId xmlns:p14="http://schemas.microsoft.com/office/powerpoint/2010/main" val="24461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17</a:t>
            </a:fld>
            <a:endParaRPr lang="en-US" dirty="0"/>
          </a:p>
        </p:txBody>
      </p:sp>
    </p:spTree>
    <p:extLst>
      <p:ext uri="{BB962C8B-B14F-4D97-AF65-F5344CB8AC3E}">
        <p14:creationId xmlns:p14="http://schemas.microsoft.com/office/powerpoint/2010/main" val="352102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18</a:t>
            </a:fld>
            <a:endParaRPr lang="en-US" dirty="0"/>
          </a:p>
        </p:txBody>
      </p:sp>
    </p:spTree>
    <p:extLst>
      <p:ext uri="{BB962C8B-B14F-4D97-AF65-F5344CB8AC3E}">
        <p14:creationId xmlns:p14="http://schemas.microsoft.com/office/powerpoint/2010/main" val="429172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19</a:t>
            </a:fld>
            <a:endParaRPr lang="en-US" dirty="0"/>
          </a:p>
        </p:txBody>
      </p:sp>
    </p:spTree>
    <p:extLst>
      <p:ext uri="{BB962C8B-B14F-4D97-AF65-F5344CB8AC3E}">
        <p14:creationId xmlns:p14="http://schemas.microsoft.com/office/powerpoint/2010/main" val="84084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buFontTx/>
              <a:buChar char="•"/>
            </a:pPr>
            <a:r>
              <a:rPr lang="en-US" sz="1500" dirty="0">
                <a:solidFill>
                  <a:srgbClr val="FF0000"/>
                </a:solidFill>
              </a:rPr>
              <a:t>First, we’re going to briefly talk about why this topic is even important. </a:t>
            </a:r>
          </a:p>
          <a:p>
            <a:pPr eaLnBrk="1" hangingPunct="1">
              <a:spcBef>
                <a:spcPct val="0"/>
              </a:spcBef>
              <a:buFontTx/>
              <a:buChar char="•"/>
            </a:pPr>
            <a:r>
              <a:rPr lang="en-US" sz="1500" dirty="0">
                <a:solidFill>
                  <a:srgbClr val="FF0000"/>
                </a:solidFill>
              </a:rPr>
              <a:t>Then we’ll look at resources that are available to you – though Highmark and through other websites as well as other programs that you may already have access to without knowing it.</a:t>
            </a:r>
          </a:p>
          <a:p>
            <a:pPr eaLnBrk="1" hangingPunct="1">
              <a:spcBef>
                <a:spcPct val="0"/>
              </a:spcBef>
              <a:buFontTx/>
              <a:buChar char="•"/>
            </a:pPr>
            <a:r>
              <a:rPr lang="en-US" sz="1500" dirty="0">
                <a:solidFill>
                  <a:srgbClr val="FF0000"/>
                </a:solidFill>
              </a:rPr>
              <a:t>Dave from </a:t>
            </a:r>
            <a:r>
              <a:rPr lang="en-US" sz="1500" dirty="0" err="1">
                <a:solidFill>
                  <a:srgbClr val="FF0000"/>
                </a:solidFill>
              </a:rPr>
              <a:t>Optum</a:t>
            </a:r>
            <a:r>
              <a:rPr lang="en-US" sz="1500" dirty="0">
                <a:solidFill>
                  <a:srgbClr val="FF0000"/>
                </a:solidFill>
              </a:rPr>
              <a:t> will show you some resources for managing your HSA.</a:t>
            </a:r>
          </a:p>
          <a:p>
            <a:pPr eaLnBrk="1" hangingPunct="1">
              <a:spcBef>
                <a:spcPct val="0"/>
              </a:spcBef>
              <a:buFontTx/>
              <a:buNone/>
            </a:pPr>
            <a:endParaRPr lang="en-US" sz="1500"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2</a:t>
            </a:fld>
            <a:endParaRPr lang="en-US" dirty="0"/>
          </a:p>
        </p:txBody>
      </p:sp>
    </p:spTree>
    <p:extLst>
      <p:ext uri="{BB962C8B-B14F-4D97-AF65-F5344CB8AC3E}">
        <p14:creationId xmlns:p14="http://schemas.microsoft.com/office/powerpoint/2010/main" val="1112045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20</a:t>
            </a:fld>
            <a:endParaRPr lang="en-US" dirty="0"/>
          </a:p>
        </p:txBody>
      </p:sp>
    </p:spTree>
    <p:extLst>
      <p:ext uri="{BB962C8B-B14F-4D97-AF65-F5344CB8AC3E}">
        <p14:creationId xmlns:p14="http://schemas.microsoft.com/office/powerpoint/2010/main" val="351523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pPr defTabSz="948507" fontAlgn="base">
              <a:spcBef>
                <a:spcPct val="30000"/>
              </a:spcBef>
              <a:spcAft>
                <a:spcPct val="0"/>
              </a:spcAft>
              <a:defRPr/>
            </a:pPr>
            <a:r>
              <a:rPr lang="en-US" b="1" dirty="0" smtClean="0">
                <a:latin typeface="Arial" pitchFamily="34" charset="0"/>
                <a:ea typeface="ＭＳ Ｐゴシック" pitchFamily="34" charset="-128"/>
                <a:cs typeface="Arial Unicode MS" pitchFamily="34" charset="-128"/>
              </a:rPr>
              <a:t>[Presenter</a:t>
            </a:r>
            <a:r>
              <a:rPr lang="ja-JP" altLang="en-US" b="1" dirty="0" smtClean="0">
                <a:latin typeface="Arial" pitchFamily="34" charset="0"/>
                <a:ea typeface="ＭＳ Ｐゴシック" pitchFamily="34" charset="-128"/>
                <a:cs typeface="Arial Unicode MS" pitchFamily="34" charset="-128"/>
              </a:rPr>
              <a:t>’</a:t>
            </a:r>
            <a:r>
              <a:rPr lang="en-US" altLang="ja-JP" b="1" dirty="0" smtClean="0">
                <a:latin typeface="Arial" pitchFamily="34" charset="0"/>
                <a:ea typeface="ＭＳ Ｐゴシック" pitchFamily="34" charset="-128"/>
                <a:cs typeface="Arial Unicode MS" pitchFamily="34" charset="-128"/>
              </a:rPr>
              <a:t>s Note:  Please review this document and update particular sections.  In addition, you may find it</a:t>
            </a:r>
            <a:r>
              <a:rPr lang="ja-JP" altLang="en-US" b="1" dirty="0" smtClean="0">
                <a:latin typeface="Arial" pitchFamily="34" charset="0"/>
                <a:ea typeface="ＭＳ Ｐゴシック" pitchFamily="34" charset="-128"/>
                <a:cs typeface="Arial Unicode MS" pitchFamily="34" charset="-128"/>
              </a:rPr>
              <a:t>’</a:t>
            </a:r>
            <a:r>
              <a:rPr lang="en-US" altLang="ja-JP" b="1" dirty="0" smtClean="0">
                <a:latin typeface="Arial" pitchFamily="34" charset="0"/>
                <a:ea typeface="ＭＳ Ｐゴシック" pitchFamily="34" charset="-128"/>
                <a:cs typeface="Arial Unicode MS" pitchFamily="34" charset="-128"/>
              </a:rPr>
              <a:t>s easier to read the notes if you go to File/Send To/Microsoft Word, and choose </a:t>
            </a:r>
            <a:r>
              <a:rPr lang="ja-JP" altLang="en-US" b="1" dirty="0" smtClean="0">
                <a:latin typeface="Arial" pitchFamily="34" charset="0"/>
                <a:ea typeface="ＭＳ Ｐゴシック" pitchFamily="34" charset="-128"/>
                <a:cs typeface="Arial Unicode MS" pitchFamily="34" charset="-128"/>
              </a:rPr>
              <a:t>“</a:t>
            </a:r>
            <a:r>
              <a:rPr lang="en-US" altLang="ja-JP" b="1" dirty="0" smtClean="0">
                <a:latin typeface="Arial" pitchFamily="34" charset="0"/>
                <a:ea typeface="ＭＳ Ｐゴシック" pitchFamily="34" charset="-128"/>
                <a:cs typeface="Arial Unicode MS" pitchFamily="34" charset="-128"/>
              </a:rPr>
              <a:t>Notes on the bottom.</a:t>
            </a:r>
            <a:r>
              <a:rPr lang="ja-JP" altLang="en-US" b="1" dirty="0" smtClean="0">
                <a:latin typeface="Arial" pitchFamily="34" charset="0"/>
                <a:ea typeface="ＭＳ Ｐゴシック" pitchFamily="34" charset="-128"/>
                <a:cs typeface="Arial Unicode MS" pitchFamily="34" charset="-128"/>
              </a:rPr>
              <a:t>”</a:t>
            </a:r>
            <a:endParaRPr lang="en-US" b="1" dirty="0" smtClean="0">
              <a:latin typeface="Arial" pitchFamily="34" charset="0"/>
              <a:ea typeface="ＭＳ Ｐゴシック" pitchFamily="34" charset="-128"/>
              <a:cs typeface="Arial Unicode MS" pitchFamily="34" charset="-128"/>
            </a:endParaRPr>
          </a:p>
          <a:p>
            <a:pPr eaLnBrk="1" hangingPunct="1"/>
            <a:endParaRPr lang="en-US" b="1" dirty="0" smtClean="0">
              <a:latin typeface="Arial" pitchFamily="34" charset="0"/>
              <a:ea typeface="ＭＳ Ｐゴシック" pitchFamily="34" charset="-128"/>
              <a:cs typeface="Arial Unicode MS" pitchFamily="34" charset="-128"/>
            </a:endParaRPr>
          </a:p>
          <a:p>
            <a:pPr eaLnBrk="1" hangingPunct="1"/>
            <a:r>
              <a:rPr lang="en-US" b="1" dirty="0" smtClean="0">
                <a:latin typeface="Arial" pitchFamily="34" charset="0"/>
                <a:ea typeface="ＭＳ Ｐゴシック" pitchFamily="34" charset="-128"/>
                <a:cs typeface="Arial Unicode MS" pitchFamily="34" charset="-128"/>
              </a:rPr>
              <a:t>Welcome. </a:t>
            </a:r>
          </a:p>
          <a:p>
            <a:pPr eaLnBrk="1" hangingPunct="1"/>
            <a:endParaRPr lang="en-US" b="1"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Thank you for taking time out of your day to review how you can use your health savings account, or HSA, to help pay for your current qualified health care expenses and save for future health care expenses while saving on taxes.</a:t>
            </a:r>
          </a:p>
          <a:p>
            <a:pPr eaLnBrk="1" hangingPunct="1"/>
            <a:r>
              <a:rPr lang="en-US" dirty="0" smtClean="0">
                <a:latin typeface="Arial" pitchFamily="34" charset="0"/>
                <a:ea typeface="ＭＳ Ｐゴシック" pitchFamily="34" charset="-128"/>
                <a:cs typeface="Arial Unicode MS" pitchFamily="34" charset="-128"/>
              </a:rPr>
              <a:t> </a:t>
            </a:r>
          </a:p>
          <a:p>
            <a:pPr eaLnBrk="1" hangingPunct="1"/>
            <a:r>
              <a:rPr lang="en-US" dirty="0" smtClean="0">
                <a:latin typeface="Arial" pitchFamily="34" charset="0"/>
                <a:ea typeface="ＭＳ Ｐゴシック" pitchFamily="34" charset="-128"/>
                <a:cs typeface="Arial Unicode MS" pitchFamily="34" charset="-128"/>
              </a:rPr>
              <a:t>My name is </a:t>
            </a:r>
            <a:r>
              <a:rPr lang="en-US" dirty="0" smtClean="0">
                <a:solidFill>
                  <a:srgbClr val="FF0000"/>
                </a:solidFill>
                <a:latin typeface="Arial" pitchFamily="34" charset="0"/>
                <a:ea typeface="ＭＳ Ｐゴシック" pitchFamily="34" charset="-128"/>
                <a:cs typeface="Arial Unicode MS" pitchFamily="34" charset="-128"/>
              </a:rPr>
              <a:t>[XXXXXXXXXXX]</a:t>
            </a:r>
            <a:r>
              <a:rPr lang="en-US" dirty="0" smtClean="0">
                <a:latin typeface="Arial" pitchFamily="34" charset="0"/>
                <a:ea typeface="ＭＳ Ｐゴシック" pitchFamily="34" charset="-128"/>
                <a:cs typeface="Arial Unicode MS" pitchFamily="34" charset="-128"/>
              </a:rPr>
              <a:t> and I represent Optum Financial Services. We are</a:t>
            </a:r>
            <a:r>
              <a:rPr lang="en-US" baseline="0" dirty="0" smtClean="0">
                <a:latin typeface="Arial" pitchFamily="34" charset="0"/>
                <a:ea typeface="ＭＳ Ｐゴシック" pitchFamily="34" charset="-128"/>
                <a:cs typeface="Arial Unicode MS" pitchFamily="34" charset="-128"/>
              </a:rPr>
              <a:t> </a:t>
            </a:r>
            <a:r>
              <a:rPr lang="en-US" dirty="0" smtClean="0">
                <a:latin typeface="Arial" pitchFamily="34" charset="0"/>
                <a:ea typeface="ＭＳ Ｐゴシック" pitchFamily="34" charset="-128"/>
                <a:cs typeface="Arial Unicode MS" pitchFamily="34" charset="-128"/>
              </a:rPr>
              <a:t>a financial services company dedicated exclusively to health care.  We</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re part of </a:t>
            </a:r>
            <a:r>
              <a:rPr lang="en-US" altLang="ja-JP" dirty="0" err="1" smtClean="0">
                <a:latin typeface="Arial" pitchFamily="34" charset="0"/>
                <a:ea typeface="ＭＳ Ｐゴシック" pitchFamily="34" charset="-128"/>
                <a:cs typeface="Arial Unicode MS" pitchFamily="34" charset="-128"/>
              </a:rPr>
              <a:t>Optum</a:t>
            </a:r>
            <a:r>
              <a:rPr lang="en-US" altLang="ja-JP" dirty="0" smtClean="0">
                <a:latin typeface="Arial" pitchFamily="34" charset="0"/>
                <a:ea typeface="ＭＳ Ｐゴシック" pitchFamily="34" charset="-128"/>
                <a:cs typeface="Arial Unicode MS" pitchFamily="34" charset="-128"/>
              </a:rPr>
              <a:t>, one of the nation</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s largest health and wellness companies that serves 60 million individuals. </a:t>
            </a:r>
            <a:r>
              <a:rPr lang="en-US" altLang="ja-JP" dirty="0" err="1" smtClean="0">
                <a:latin typeface="Arial" pitchFamily="34" charset="0"/>
                <a:ea typeface="ＭＳ Ｐゴシック" pitchFamily="34" charset="-128"/>
                <a:cs typeface="Arial" pitchFamily="34" charset="0"/>
              </a:rPr>
              <a:t>Optum</a:t>
            </a:r>
            <a:r>
              <a:rPr lang="en-US" altLang="ja-JP" dirty="0" smtClean="0">
                <a:latin typeface="Arial" pitchFamily="34" charset="0"/>
                <a:ea typeface="ＭＳ Ｐゴシック" pitchFamily="34" charset="-128"/>
                <a:cs typeface="Arial" pitchFamily="34" charset="0"/>
              </a:rPr>
              <a:t> Financial Services also administers flexible spending accounts, or FSAs, health reimbursement accounts, transportation accounts and COBRA services.  Our subsidiary, </a:t>
            </a:r>
            <a:r>
              <a:rPr lang="en-US" altLang="ja-JP" dirty="0" err="1" smtClean="0">
                <a:latin typeface="Arial" pitchFamily="34" charset="0"/>
                <a:ea typeface="ＭＳ Ｐゴシック" pitchFamily="34" charset="-128"/>
                <a:cs typeface="Arial" pitchFamily="34" charset="0"/>
              </a:rPr>
              <a:t>Optum</a:t>
            </a:r>
            <a:r>
              <a:rPr lang="en-US" altLang="ja-JP" dirty="0" smtClean="0">
                <a:latin typeface="Arial" pitchFamily="34" charset="0"/>
                <a:ea typeface="ＭＳ Ｐゴシック" pitchFamily="34" charset="-128"/>
                <a:cs typeface="Arial" pitchFamily="34" charset="0"/>
              </a:rPr>
              <a:t> Bank, offers the Health Savings Accounts.</a:t>
            </a:r>
          </a:p>
          <a:p>
            <a:pPr eaLnBrk="1" hangingPunct="1"/>
            <a:endParaRPr lang="en-US" dirty="0" smtClean="0">
              <a:latin typeface="Arial" pitchFamily="34" charset="0"/>
              <a:ea typeface="ＭＳ Ｐゴシック" pitchFamily="34" charset="-128"/>
              <a:cs typeface="Arial" pitchFamily="34" charset="0"/>
            </a:endParaRPr>
          </a:p>
        </p:txBody>
      </p:sp>
      <p:sp>
        <p:nvSpPr>
          <p:cNvPr id="44036"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F86E41D1-1555-4AD5-AE77-250DD8138682}" type="slidenum">
              <a:rPr lang="en-US" sz="1200">
                <a:solidFill>
                  <a:prstClr val="black"/>
                </a:solidFill>
              </a:rPr>
              <a:pPr>
                <a:buClr>
                  <a:srgbClr val="4F81BD"/>
                </a:buClr>
              </a:pPr>
              <a:t>21</a:t>
            </a:fld>
            <a:endParaRPr lang="en-US" sz="1200">
              <a:solidFill>
                <a:prstClr val="black"/>
              </a:solidFill>
            </a:endParaRPr>
          </a:p>
        </p:txBody>
      </p:sp>
    </p:spTree>
    <p:extLst>
      <p:ext uri="{BB962C8B-B14F-4D97-AF65-F5344CB8AC3E}">
        <p14:creationId xmlns:p14="http://schemas.microsoft.com/office/powerpoint/2010/main" val="126153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pPr>
            <a:r>
              <a:rPr lang="en-US" b="1" dirty="0"/>
              <a:t>With an HSA, you</a:t>
            </a:r>
            <a:r>
              <a:rPr lang="ja-JP" altLang="en-US" b="1" dirty="0"/>
              <a:t>’</a:t>
            </a:r>
            <a:r>
              <a:rPr lang="en-US" b="1" dirty="0"/>
              <a:t>re in charge. And being in charge comes with some responsibility. </a:t>
            </a:r>
          </a:p>
          <a:p>
            <a:pPr eaLnBrk="1" hangingPunct="1">
              <a:lnSpc>
                <a:spcPct val="80000"/>
              </a:lnSpc>
            </a:pPr>
            <a:endParaRPr lang="en-US" b="1" dirty="0"/>
          </a:p>
          <a:p>
            <a:pPr eaLnBrk="1" hangingPunct="1">
              <a:lnSpc>
                <a:spcPct val="80000"/>
              </a:lnSpc>
            </a:pPr>
            <a:r>
              <a:rPr lang="en-US" dirty="0"/>
              <a:t>There</a:t>
            </a:r>
            <a:r>
              <a:rPr lang="ja-JP" altLang="en-US" dirty="0"/>
              <a:t>’</a:t>
            </a:r>
            <a:r>
              <a:rPr lang="en-US" dirty="0"/>
              <a:t>s no </a:t>
            </a:r>
            <a:r>
              <a:rPr lang="ja-JP" altLang="en-US" dirty="0"/>
              <a:t>“</a:t>
            </a:r>
            <a:r>
              <a:rPr lang="en-US" dirty="0"/>
              <a:t>claim</a:t>
            </a:r>
            <a:r>
              <a:rPr lang="ja-JP" altLang="en-US" dirty="0"/>
              <a:t>”</a:t>
            </a:r>
            <a:r>
              <a:rPr lang="en-US" dirty="0"/>
              <a:t> process like there is for HRAs and FSAs. You pay for qualified expenses directly from the account and are responsible for verifying the expense if the IRS requests it.</a:t>
            </a:r>
            <a:endParaRPr lang="en-US" b="1" dirty="0"/>
          </a:p>
          <a:p>
            <a:pPr eaLnBrk="1" hangingPunct="1">
              <a:lnSpc>
                <a:spcPct val="80000"/>
              </a:lnSpc>
              <a:buFontTx/>
              <a:buChar char="•"/>
            </a:pPr>
            <a:r>
              <a:rPr lang="en-US" dirty="0"/>
              <a:t>You</a:t>
            </a:r>
            <a:r>
              <a:rPr lang="ja-JP" altLang="en-US" dirty="0"/>
              <a:t>’</a:t>
            </a:r>
            <a:r>
              <a:rPr lang="en-US" dirty="0"/>
              <a:t>re responsible for administering how funds are used.</a:t>
            </a:r>
          </a:p>
          <a:p>
            <a:pPr>
              <a:lnSpc>
                <a:spcPct val="80000"/>
              </a:lnSpc>
              <a:buFontTx/>
              <a:buChar char="•"/>
            </a:pPr>
            <a:r>
              <a:rPr lang="en-US" dirty="0"/>
              <a:t>You decide when and how much to contribute.</a:t>
            </a:r>
          </a:p>
          <a:p>
            <a:pPr>
              <a:lnSpc>
                <a:spcPct val="80000"/>
              </a:lnSpc>
              <a:buFontTx/>
              <a:buChar char="•"/>
            </a:pPr>
            <a:r>
              <a:rPr lang="en-US" dirty="0"/>
              <a:t>You decide when you want to use your savings to pay for a qualified </a:t>
            </a:r>
            <a:r>
              <a:rPr lang="en-US" dirty="0" smtClean="0"/>
              <a:t>medical expense </a:t>
            </a:r>
            <a:r>
              <a:rPr lang="en-US" dirty="0"/>
              <a:t>or to </a:t>
            </a:r>
            <a:r>
              <a:rPr lang="en-US" dirty="0" smtClean="0"/>
              <a:t>save </a:t>
            </a:r>
            <a:r>
              <a:rPr lang="en-US" dirty="0"/>
              <a:t>your entire contribution so that it is available for you to use in the future.</a:t>
            </a:r>
          </a:p>
          <a:p>
            <a:pPr>
              <a:lnSpc>
                <a:spcPct val="80000"/>
              </a:lnSpc>
              <a:buFontTx/>
              <a:buChar char="•"/>
            </a:pPr>
            <a:r>
              <a:rPr lang="en-US" dirty="0"/>
              <a:t>You decide whether or not to invest some of your savings </a:t>
            </a:r>
            <a:r>
              <a:rPr lang="en-US" dirty="0" smtClean="0"/>
              <a:t>in mutual</a:t>
            </a:r>
            <a:r>
              <a:rPr lang="en-US" baseline="0" dirty="0" smtClean="0"/>
              <a:t> funds </a:t>
            </a:r>
            <a:r>
              <a:rPr lang="en-US" dirty="0" smtClean="0"/>
              <a:t>to </a:t>
            </a:r>
            <a:r>
              <a:rPr lang="en-US" dirty="0"/>
              <a:t>increase potential long-term growth. </a:t>
            </a:r>
          </a:p>
          <a:p>
            <a:pPr eaLnBrk="1" hangingPunct="1">
              <a:lnSpc>
                <a:spcPct val="80000"/>
              </a:lnSpc>
            </a:pPr>
            <a:endParaRPr lang="en-US" dirty="0"/>
          </a:p>
          <a:p>
            <a:pPr eaLnBrk="1" hangingPunct="1">
              <a:lnSpc>
                <a:spcPct val="80000"/>
              </a:lnSpc>
            </a:pPr>
            <a:r>
              <a:rPr lang="en-US" b="1" dirty="0"/>
              <a:t>You also need to be aware of the annual contribution limits set by the IRS. </a:t>
            </a:r>
            <a:r>
              <a:rPr lang="en-US" dirty="0"/>
              <a:t>The IRS</a:t>
            </a:r>
            <a:r>
              <a:rPr lang="en-US" b="1" dirty="0"/>
              <a:t> </a:t>
            </a:r>
            <a:r>
              <a:rPr lang="en-US" dirty="0"/>
              <a:t>dictates how much you can contribute to your HSA each year. I</a:t>
            </a:r>
            <a:r>
              <a:rPr lang="ja-JP" altLang="en-US" dirty="0"/>
              <a:t>’</a:t>
            </a:r>
            <a:r>
              <a:rPr lang="en-US" dirty="0" err="1"/>
              <a:t>ll</a:t>
            </a:r>
            <a:r>
              <a:rPr lang="en-US" dirty="0"/>
              <a:t> review these limits shortly.</a:t>
            </a:r>
          </a:p>
          <a:p>
            <a:pPr eaLnBrk="1" hangingPunct="1">
              <a:lnSpc>
                <a:spcPct val="80000"/>
              </a:lnSpc>
            </a:pPr>
            <a:endParaRPr lang="en-US" b="1" dirty="0"/>
          </a:p>
          <a:p>
            <a:pPr eaLnBrk="1" hangingPunct="1">
              <a:lnSpc>
                <a:spcPct val="80000"/>
              </a:lnSpc>
            </a:pPr>
            <a:r>
              <a:rPr lang="en-US" b="1" dirty="0"/>
              <a:t>You also need to understand how to make deposits to your account and how to use your account to pay for qualified </a:t>
            </a:r>
            <a:r>
              <a:rPr lang="en-US" b="1" dirty="0" smtClean="0"/>
              <a:t>medical expenses</a:t>
            </a:r>
            <a:r>
              <a:rPr lang="en-US" b="1" dirty="0"/>
              <a:t>. </a:t>
            </a:r>
            <a:r>
              <a:rPr lang="en-US" dirty="0"/>
              <a:t>You can make a deposit to your account at any time, as long as you don</a:t>
            </a:r>
            <a:r>
              <a:rPr lang="ja-JP" altLang="en-US" dirty="0"/>
              <a:t>’</a:t>
            </a:r>
            <a:r>
              <a:rPr lang="en-US" dirty="0"/>
              <a:t>t exceed the annual limit. 100% of your contributions are available within a few days of depositing them.</a:t>
            </a:r>
          </a:p>
          <a:p>
            <a:pPr eaLnBrk="1" hangingPunct="1">
              <a:lnSpc>
                <a:spcPct val="80000"/>
              </a:lnSpc>
            </a:pPr>
            <a:endParaRPr lang="en-US" dirty="0"/>
          </a:p>
          <a:p>
            <a:pPr eaLnBrk="1" hangingPunct="1">
              <a:lnSpc>
                <a:spcPct val="80000"/>
              </a:lnSpc>
            </a:pPr>
            <a:r>
              <a:rPr lang="en-US" b="1" dirty="0"/>
              <a:t>Finally, you need to understand the tax advantages of an HSA. </a:t>
            </a:r>
            <a:r>
              <a:rPr lang="en-US" dirty="0"/>
              <a:t>As I mentioned earlier, all contributions are tax deductible. You don</a:t>
            </a:r>
            <a:r>
              <a:rPr lang="ja-JP" altLang="en-US" dirty="0"/>
              <a:t>’</a:t>
            </a:r>
            <a:r>
              <a:rPr lang="en-US" dirty="0"/>
              <a:t>t pay federal </a:t>
            </a:r>
            <a:r>
              <a:rPr lang="en-US" dirty="0" smtClean="0"/>
              <a:t>income tax, and in most cases, state income tax </a:t>
            </a:r>
            <a:r>
              <a:rPr lang="en-US" dirty="0"/>
              <a:t>on any HSA contributions</a:t>
            </a:r>
            <a:r>
              <a:rPr lang="en-US" dirty="0" smtClean="0"/>
              <a:t>.</a:t>
            </a:r>
            <a:r>
              <a:rPr lang="en-US" b="1" dirty="0" smtClean="0"/>
              <a:t>  </a:t>
            </a:r>
            <a:r>
              <a:rPr lang="en-US" dirty="0"/>
              <a:t>And, if you make your contributions through payroll deductions, you don</a:t>
            </a:r>
            <a:r>
              <a:rPr lang="ja-JP" altLang="en-US" dirty="0"/>
              <a:t>’</a:t>
            </a:r>
            <a:r>
              <a:rPr lang="en-US" dirty="0"/>
              <a:t>t pay FICA </a:t>
            </a:r>
            <a:r>
              <a:rPr lang="en-US" dirty="0" smtClean="0"/>
              <a:t>taxes</a:t>
            </a:r>
            <a:r>
              <a:rPr lang="en-US" baseline="0" dirty="0" smtClean="0"/>
              <a:t> either.  </a:t>
            </a:r>
            <a:r>
              <a:rPr lang="en-US" dirty="0" smtClean="0"/>
              <a:t>This </a:t>
            </a:r>
            <a:r>
              <a:rPr lang="en-US" dirty="0"/>
              <a:t>also allows you to reduce your taxable income. Your savings will grow tax-free and any interest earnings are not taxed. Also, withdrawals from an HSA are not </a:t>
            </a:r>
            <a:r>
              <a:rPr lang="en-US" dirty="0" smtClean="0"/>
              <a:t>subject to income tax </a:t>
            </a:r>
            <a:r>
              <a:rPr lang="en-US" dirty="0"/>
              <a:t>as long as the funds are used for qualified </a:t>
            </a:r>
            <a:r>
              <a:rPr lang="en-US" dirty="0" smtClean="0"/>
              <a:t>medical expenses </a:t>
            </a:r>
            <a:r>
              <a:rPr lang="en-US" dirty="0"/>
              <a:t>according to IRS guidelines. However, if you use your HSA to pay for non-qualified </a:t>
            </a:r>
            <a:r>
              <a:rPr lang="en-US" dirty="0" smtClean="0"/>
              <a:t>expenses, </a:t>
            </a:r>
            <a:r>
              <a:rPr lang="en-US" dirty="0"/>
              <a:t>you will be taxed and assessed a penalty.</a:t>
            </a:r>
          </a:p>
          <a:p>
            <a:pPr eaLnBrk="1" hangingPunct="1">
              <a:lnSpc>
                <a:spcPct val="80000"/>
              </a:lnSpc>
              <a:buFontTx/>
              <a:buChar char="•"/>
            </a:pPr>
            <a:endParaRPr lang="en-US" dirty="0"/>
          </a:p>
          <a:p>
            <a:pPr eaLnBrk="1" hangingPunct="1">
              <a:lnSpc>
                <a:spcPct val="80000"/>
              </a:lnSpc>
            </a:pPr>
            <a:r>
              <a:rPr lang="en-US" dirty="0"/>
              <a:t>Now let</a:t>
            </a:r>
            <a:r>
              <a:rPr lang="ja-JP" altLang="en-US" dirty="0"/>
              <a:t>’</a:t>
            </a:r>
            <a:r>
              <a:rPr lang="en-US" dirty="0"/>
              <a:t>s talk about who is eligible to open and contribute to an HSA.</a:t>
            </a:r>
          </a:p>
        </p:txBody>
      </p:sp>
      <p:sp>
        <p:nvSpPr>
          <p:cNvPr id="4" name="Slide Number Placeholder 3"/>
          <p:cNvSpPr>
            <a:spLocks noGrp="1"/>
          </p:cNvSpPr>
          <p:nvPr>
            <p:ph type="sldNum" sz="quarter" idx="10"/>
          </p:nvPr>
        </p:nvSpPr>
        <p:spPr/>
        <p:txBody>
          <a:bodyPr/>
          <a:lstStyle/>
          <a:p>
            <a:pPr>
              <a:buClr>
                <a:srgbClr val="4F81BD"/>
              </a:buClr>
              <a:defRPr/>
            </a:pPr>
            <a:fld id="{A5BEC747-B1BC-4BAC-A94E-DF79D98C382A}" type="slidenum">
              <a:rPr lang="en-US" smtClean="0">
                <a:solidFill>
                  <a:prstClr val="black"/>
                </a:solidFill>
              </a:rPr>
              <a:pPr>
                <a:buClr>
                  <a:srgbClr val="4F81BD"/>
                </a:buClr>
                <a:defRPr/>
              </a:pPr>
              <a:t>22</a:t>
            </a:fld>
            <a:endParaRPr lang="en-US" smtClean="0">
              <a:solidFill>
                <a:prstClr val="black"/>
              </a:solidFill>
            </a:endParaRPr>
          </a:p>
        </p:txBody>
      </p:sp>
    </p:spTree>
    <p:extLst>
      <p:ext uri="{BB962C8B-B14F-4D97-AF65-F5344CB8AC3E}">
        <p14:creationId xmlns:p14="http://schemas.microsoft.com/office/powerpoint/2010/main" val="1911639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80000"/>
              </a:lnSpc>
            </a:pPr>
            <a:r>
              <a:rPr lang="en-US" b="1" dirty="0"/>
              <a:t>With an HSA, you</a:t>
            </a:r>
            <a:r>
              <a:rPr lang="ja-JP" altLang="en-US" b="1" dirty="0"/>
              <a:t>’</a:t>
            </a:r>
            <a:r>
              <a:rPr lang="en-US" b="1" dirty="0"/>
              <a:t>re in charge. And being in charge comes with some responsibility. </a:t>
            </a:r>
          </a:p>
          <a:p>
            <a:pPr eaLnBrk="1" hangingPunct="1">
              <a:lnSpc>
                <a:spcPct val="80000"/>
              </a:lnSpc>
            </a:pPr>
            <a:endParaRPr lang="en-US" b="1" dirty="0"/>
          </a:p>
          <a:p>
            <a:pPr eaLnBrk="1" hangingPunct="1">
              <a:lnSpc>
                <a:spcPct val="80000"/>
              </a:lnSpc>
            </a:pPr>
            <a:r>
              <a:rPr lang="en-US" dirty="0"/>
              <a:t>There</a:t>
            </a:r>
            <a:r>
              <a:rPr lang="ja-JP" altLang="en-US" dirty="0"/>
              <a:t>’</a:t>
            </a:r>
            <a:r>
              <a:rPr lang="en-US" dirty="0"/>
              <a:t>s no </a:t>
            </a:r>
            <a:r>
              <a:rPr lang="ja-JP" altLang="en-US" dirty="0"/>
              <a:t>“</a:t>
            </a:r>
            <a:r>
              <a:rPr lang="en-US" dirty="0"/>
              <a:t>claim</a:t>
            </a:r>
            <a:r>
              <a:rPr lang="ja-JP" altLang="en-US" dirty="0"/>
              <a:t>”</a:t>
            </a:r>
            <a:r>
              <a:rPr lang="en-US" dirty="0"/>
              <a:t> process like there is for HRAs and FSAs. You pay for qualified expenses directly from the account and are responsible for verifying the expense if the IRS requests it.</a:t>
            </a:r>
            <a:endParaRPr lang="en-US" b="1" dirty="0"/>
          </a:p>
          <a:p>
            <a:pPr eaLnBrk="1" hangingPunct="1">
              <a:lnSpc>
                <a:spcPct val="80000"/>
              </a:lnSpc>
              <a:buFontTx/>
              <a:buChar char="•"/>
            </a:pPr>
            <a:r>
              <a:rPr lang="en-US" dirty="0"/>
              <a:t>You</a:t>
            </a:r>
            <a:r>
              <a:rPr lang="ja-JP" altLang="en-US" dirty="0"/>
              <a:t>’</a:t>
            </a:r>
            <a:r>
              <a:rPr lang="en-US" dirty="0"/>
              <a:t>re responsible for administering how funds are used.</a:t>
            </a:r>
          </a:p>
          <a:p>
            <a:pPr>
              <a:lnSpc>
                <a:spcPct val="80000"/>
              </a:lnSpc>
              <a:buFontTx/>
              <a:buChar char="•"/>
            </a:pPr>
            <a:r>
              <a:rPr lang="en-US" dirty="0"/>
              <a:t>You decide when and how much to contribute.</a:t>
            </a:r>
          </a:p>
          <a:p>
            <a:pPr>
              <a:lnSpc>
                <a:spcPct val="80000"/>
              </a:lnSpc>
              <a:buFontTx/>
              <a:buChar char="•"/>
            </a:pPr>
            <a:r>
              <a:rPr lang="en-US" dirty="0"/>
              <a:t>You decide when you want to use your savings to pay for a qualified </a:t>
            </a:r>
            <a:r>
              <a:rPr lang="en-US" dirty="0" smtClean="0"/>
              <a:t>medical expense </a:t>
            </a:r>
            <a:r>
              <a:rPr lang="en-US" dirty="0"/>
              <a:t>or to </a:t>
            </a:r>
            <a:r>
              <a:rPr lang="en-US" dirty="0" smtClean="0"/>
              <a:t>save </a:t>
            </a:r>
            <a:r>
              <a:rPr lang="en-US" dirty="0"/>
              <a:t>your entire contribution so that it is available for you to use in the future.</a:t>
            </a:r>
          </a:p>
          <a:p>
            <a:pPr>
              <a:lnSpc>
                <a:spcPct val="80000"/>
              </a:lnSpc>
              <a:buFontTx/>
              <a:buChar char="•"/>
            </a:pPr>
            <a:r>
              <a:rPr lang="en-US" dirty="0"/>
              <a:t>You decide whether or not to invest some of your savings </a:t>
            </a:r>
            <a:r>
              <a:rPr lang="en-US" dirty="0" smtClean="0"/>
              <a:t>in mutual</a:t>
            </a:r>
            <a:r>
              <a:rPr lang="en-US" baseline="0" dirty="0" smtClean="0"/>
              <a:t> funds </a:t>
            </a:r>
            <a:r>
              <a:rPr lang="en-US" dirty="0" smtClean="0"/>
              <a:t>to </a:t>
            </a:r>
            <a:r>
              <a:rPr lang="en-US" dirty="0"/>
              <a:t>increase potential long-term growth. </a:t>
            </a:r>
          </a:p>
          <a:p>
            <a:pPr eaLnBrk="1" hangingPunct="1">
              <a:lnSpc>
                <a:spcPct val="80000"/>
              </a:lnSpc>
            </a:pPr>
            <a:endParaRPr lang="en-US" dirty="0"/>
          </a:p>
          <a:p>
            <a:pPr eaLnBrk="1" hangingPunct="1">
              <a:lnSpc>
                <a:spcPct val="80000"/>
              </a:lnSpc>
            </a:pPr>
            <a:r>
              <a:rPr lang="en-US" b="1" dirty="0"/>
              <a:t>You also need to be aware of the annual contribution limits set by the IRS. </a:t>
            </a:r>
            <a:r>
              <a:rPr lang="en-US" dirty="0"/>
              <a:t>The IRS</a:t>
            </a:r>
            <a:r>
              <a:rPr lang="en-US" b="1" dirty="0"/>
              <a:t> </a:t>
            </a:r>
            <a:r>
              <a:rPr lang="en-US" dirty="0"/>
              <a:t>dictates how much you can contribute to your HSA each year. I</a:t>
            </a:r>
            <a:r>
              <a:rPr lang="ja-JP" altLang="en-US" dirty="0"/>
              <a:t>’</a:t>
            </a:r>
            <a:r>
              <a:rPr lang="en-US" dirty="0" err="1"/>
              <a:t>ll</a:t>
            </a:r>
            <a:r>
              <a:rPr lang="en-US" dirty="0"/>
              <a:t> review these limits shortly.</a:t>
            </a:r>
          </a:p>
          <a:p>
            <a:pPr eaLnBrk="1" hangingPunct="1">
              <a:lnSpc>
                <a:spcPct val="80000"/>
              </a:lnSpc>
            </a:pPr>
            <a:endParaRPr lang="en-US" b="1" dirty="0"/>
          </a:p>
          <a:p>
            <a:pPr eaLnBrk="1" hangingPunct="1">
              <a:lnSpc>
                <a:spcPct val="80000"/>
              </a:lnSpc>
            </a:pPr>
            <a:r>
              <a:rPr lang="en-US" b="1" dirty="0"/>
              <a:t>You also need to understand how to make deposits to your account and how to use your account to pay for qualified </a:t>
            </a:r>
            <a:r>
              <a:rPr lang="en-US" b="1" dirty="0" smtClean="0"/>
              <a:t>medical expenses</a:t>
            </a:r>
            <a:r>
              <a:rPr lang="en-US" b="1" dirty="0"/>
              <a:t>. </a:t>
            </a:r>
            <a:r>
              <a:rPr lang="en-US" dirty="0"/>
              <a:t>You can make a deposit to your account at any time, as long as you don</a:t>
            </a:r>
            <a:r>
              <a:rPr lang="ja-JP" altLang="en-US" dirty="0"/>
              <a:t>’</a:t>
            </a:r>
            <a:r>
              <a:rPr lang="en-US" dirty="0"/>
              <a:t>t exceed the annual limit. 100% of your contributions are available within a few days of depositing them.</a:t>
            </a:r>
          </a:p>
          <a:p>
            <a:pPr eaLnBrk="1" hangingPunct="1">
              <a:lnSpc>
                <a:spcPct val="80000"/>
              </a:lnSpc>
            </a:pPr>
            <a:endParaRPr lang="en-US" dirty="0"/>
          </a:p>
          <a:p>
            <a:pPr eaLnBrk="1" hangingPunct="1">
              <a:lnSpc>
                <a:spcPct val="80000"/>
              </a:lnSpc>
            </a:pPr>
            <a:r>
              <a:rPr lang="en-US" b="1" dirty="0"/>
              <a:t>Finally, you need to understand the tax advantages of an HSA. </a:t>
            </a:r>
            <a:r>
              <a:rPr lang="en-US" dirty="0"/>
              <a:t>As I mentioned earlier, all contributions are tax deductible. You don</a:t>
            </a:r>
            <a:r>
              <a:rPr lang="ja-JP" altLang="en-US" dirty="0"/>
              <a:t>’</a:t>
            </a:r>
            <a:r>
              <a:rPr lang="en-US" dirty="0"/>
              <a:t>t pay federal </a:t>
            </a:r>
            <a:r>
              <a:rPr lang="en-US" dirty="0" smtClean="0"/>
              <a:t>income tax, and in most cases, state income tax </a:t>
            </a:r>
            <a:r>
              <a:rPr lang="en-US" dirty="0"/>
              <a:t>on any HSA contributions</a:t>
            </a:r>
            <a:r>
              <a:rPr lang="en-US" dirty="0" smtClean="0"/>
              <a:t>.</a:t>
            </a:r>
            <a:r>
              <a:rPr lang="en-US" b="1" dirty="0" smtClean="0"/>
              <a:t>  </a:t>
            </a:r>
            <a:r>
              <a:rPr lang="en-US" dirty="0"/>
              <a:t>And, if you make your contributions through payroll deductions, you don</a:t>
            </a:r>
            <a:r>
              <a:rPr lang="ja-JP" altLang="en-US" dirty="0"/>
              <a:t>’</a:t>
            </a:r>
            <a:r>
              <a:rPr lang="en-US" dirty="0"/>
              <a:t>t pay FICA </a:t>
            </a:r>
            <a:r>
              <a:rPr lang="en-US" dirty="0" smtClean="0"/>
              <a:t>taxes</a:t>
            </a:r>
            <a:r>
              <a:rPr lang="en-US" baseline="0" dirty="0" smtClean="0"/>
              <a:t> either.  </a:t>
            </a:r>
            <a:r>
              <a:rPr lang="en-US" dirty="0" smtClean="0"/>
              <a:t>This </a:t>
            </a:r>
            <a:r>
              <a:rPr lang="en-US" dirty="0"/>
              <a:t>also allows you to reduce your taxable income. Your savings will grow tax-free and any interest earnings are not taxed. Also, withdrawals from an HSA are not </a:t>
            </a:r>
            <a:r>
              <a:rPr lang="en-US" dirty="0" smtClean="0"/>
              <a:t>subject to income tax </a:t>
            </a:r>
            <a:r>
              <a:rPr lang="en-US" dirty="0"/>
              <a:t>as long as the funds are used for qualified </a:t>
            </a:r>
            <a:r>
              <a:rPr lang="en-US" dirty="0" smtClean="0"/>
              <a:t>medical expenses </a:t>
            </a:r>
            <a:r>
              <a:rPr lang="en-US" dirty="0"/>
              <a:t>according to IRS guidelines. However, if you use your HSA to pay for non-qualified </a:t>
            </a:r>
            <a:r>
              <a:rPr lang="en-US" dirty="0" smtClean="0"/>
              <a:t>expenses, </a:t>
            </a:r>
            <a:r>
              <a:rPr lang="en-US" dirty="0"/>
              <a:t>you will be taxed and assessed a penalty.</a:t>
            </a:r>
          </a:p>
          <a:p>
            <a:pPr eaLnBrk="1" hangingPunct="1">
              <a:lnSpc>
                <a:spcPct val="80000"/>
              </a:lnSpc>
              <a:buFontTx/>
              <a:buChar char="•"/>
            </a:pPr>
            <a:endParaRPr lang="en-US" dirty="0"/>
          </a:p>
          <a:p>
            <a:pPr eaLnBrk="1" hangingPunct="1">
              <a:lnSpc>
                <a:spcPct val="80000"/>
              </a:lnSpc>
            </a:pPr>
            <a:r>
              <a:rPr lang="en-US" dirty="0"/>
              <a:t>Now let</a:t>
            </a:r>
            <a:r>
              <a:rPr lang="ja-JP" altLang="en-US" dirty="0"/>
              <a:t>’</a:t>
            </a:r>
            <a:r>
              <a:rPr lang="en-US" dirty="0"/>
              <a:t>s talk about who is eligible to open and contribute to an HSA.</a:t>
            </a:r>
          </a:p>
        </p:txBody>
      </p:sp>
      <p:sp>
        <p:nvSpPr>
          <p:cNvPr id="4" name="Slide Number Placeholder 3"/>
          <p:cNvSpPr>
            <a:spLocks noGrp="1"/>
          </p:cNvSpPr>
          <p:nvPr>
            <p:ph type="sldNum" sz="quarter" idx="10"/>
          </p:nvPr>
        </p:nvSpPr>
        <p:spPr/>
        <p:txBody>
          <a:bodyPr/>
          <a:lstStyle/>
          <a:p>
            <a:pPr>
              <a:buClr>
                <a:srgbClr val="4F81BD"/>
              </a:buClr>
              <a:defRPr/>
            </a:pPr>
            <a:fld id="{A5BEC747-B1BC-4BAC-A94E-DF79D98C382A}" type="slidenum">
              <a:rPr lang="en-US" smtClean="0">
                <a:solidFill>
                  <a:prstClr val="black"/>
                </a:solidFill>
              </a:rPr>
              <a:pPr>
                <a:buClr>
                  <a:srgbClr val="4F81BD"/>
                </a:buClr>
                <a:defRPr/>
              </a:pPr>
              <a:t>23</a:t>
            </a:fld>
            <a:endParaRPr lang="en-US" smtClean="0">
              <a:solidFill>
                <a:prstClr val="black"/>
              </a:solidFill>
            </a:endParaRPr>
          </a:p>
        </p:txBody>
      </p:sp>
    </p:spTree>
    <p:extLst>
      <p:ext uri="{BB962C8B-B14F-4D97-AF65-F5344CB8AC3E}">
        <p14:creationId xmlns:p14="http://schemas.microsoft.com/office/powerpoint/2010/main" val="4116034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3251" name="Notes Placeholder 2"/>
          <p:cNvSpPr>
            <a:spLocks noGrp="1"/>
          </p:cNvSpPr>
          <p:nvPr>
            <p:ph type="body" idx="1"/>
          </p:nvPr>
        </p:nvSpPr>
        <p:spPr>
          <a:noFill/>
        </p:spPr>
        <p:txBody>
          <a:bodyPr/>
          <a:lstStyle/>
          <a:p>
            <a:pPr eaLnBrk="1" hangingPunct="1"/>
            <a:r>
              <a:rPr lang="en-US" dirty="0" smtClean="0">
                <a:latin typeface="Arial" pitchFamily="34" charset="0"/>
                <a:ea typeface="ＭＳ Ｐゴシック" pitchFamily="34" charset="-128"/>
                <a:cs typeface="Arial Unicode MS" pitchFamily="34" charset="-128"/>
              </a:rPr>
              <a:t>While most of our account holders feel that the debit card is the easiest way to pay for health care expenses, there are a number of other ways you can use the funds.  First, you can access your account to pay bills by signing up for automatic bill pay and online banking. This allows you to pay your bills online. You can also store the names and addresses of providers to make future payments more efficient, or you can even automate regular payments, such as to an orthodontist.</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Another way to access your HSA is to order and use checks for your account.  You can use these checks to pay medical bills. You can order HSA checks for $10 per book of 25 checks; you can also order checks from other establishments for your account.</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If you</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re looking to save for retirement, a great method is to pay for the expenses out of pocket.  If you need the funds in the future, you can reimburse yourself for these later in the year, two years later, or even in retirement.  Simply pay the bill with your regular credit card or check.  When you need to be reimbursed, simply go online to use the reimbursement feature.  Be</a:t>
            </a:r>
            <a:r>
              <a:rPr lang="en-US" altLang="ja-JP" baseline="0" dirty="0" smtClean="0">
                <a:latin typeface="Arial" pitchFamily="34" charset="0"/>
                <a:ea typeface="ＭＳ Ｐゴシック" pitchFamily="34" charset="-128"/>
                <a:cs typeface="Arial Unicode MS" pitchFamily="34" charset="-128"/>
              </a:rPr>
              <a:t> </a:t>
            </a:r>
            <a:r>
              <a:rPr lang="en-US" altLang="ja-JP" dirty="0" smtClean="0">
                <a:latin typeface="Arial" pitchFamily="34" charset="0"/>
                <a:ea typeface="ＭＳ Ｐゴシック" pitchFamily="34" charset="-128"/>
                <a:cs typeface="Arial Unicode MS" pitchFamily="34" charset="-128"/>
              </a:rPr>
              <a:t>sure to keep</a:t>
            </a:r>
            <a:r>
              <a:rPr lang="en-US" altLang="ja-JP" baseline="0" dirty="0" smtClean="0">
                <a:latin typeface="Arial" pitchFamily="34" charset="0"/>
                <a:ea typeface="ＭＳ Ｐゴシック" pitchFamily="34" charset="-128"/>
                <a:cs typeface="Arial Unicode MS" pitchFamily="34" charset="-128"/>
              </a:rPr>
              <a:t> your receipts </a:t>
            </a:r>
            <a:r>
              <a:rPr lang="en-US" altLang="ja-JP" dirty="0" smtClean="0">
                <a:latin typeface="Arial" pitchFamily="34" charset="0"/>
                <a:ea typeface="ＭＳ Ｐゴシック" pitchFamily="34" charset="-128"/>
                <a:cs typeface="Arial Unicode MS" pitchFamily="34" charset="-128"/>
              </a:rPr>
              <a:t>in case you are audited and the IRS requests documentation. </a:t>
            </a:r>
          </a:p>
          <a:p>
            <a:pPr eaLnBrk="1" hangingPunct="1"/>
            <a:endParaRPr lang="en-US" dirty="0" smtClean="0">
              <a:latin typeface="Arial" pitchFamily="34" charset="0"/>
              <a:ea typeface="ＭＳ Ｐゴシック" pitchFamily="34" charset="-128"/>
              <a:cs typeface="Arial Unicode MS" pitchFamily="34" charset="-128"/>
            </a:endParaRPr>
          </a:p>
        </p:txBody>
      </p:sp>
      <p:sp>
        <p:nvSpPr>
          <p:cNvPr id="53252"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7DE102AE-7FED-4959-9206-745D4261B683}" type="slidenum">
              <a:rPr lang="en-US" sz="1200">
                <a:solidFill>
                  <a:prstClr val="black"/>
                </a:solidFill>
              </a:rPr>
              <a:pPr>
                <a:buClr>
                  <a:srgbClr val="4F81BD"/>
                </a:buClr>
              </a:pPr>
              <a:t>24</a:t>
            </a:fld>
            <a:endParaRPr lang="en-US" sz="1200">
              <a:solidFill>
                <a:prstClr val="black"/>
              </a:solidFill>
            </a:endParaRPr>
          </a:p>
        </p:txBody>
      </p:sp>
    </p:spTree>
    <p:extLst>
      <p:ext uri="{BB962C8B-B14F-4D97-AF65-F5344CB8AC3E}">
        <p14:creationId xmlns:p14="http://schemas.microsoft.com/office/powerpoint/2010/main" val="140389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7347" name="Notes Placeholder 2"/>
          <p:cNvSpPr>
            <a:spLocks noGrp="1"/>
          </p:cNvSpPr>
          <p:nvPr>
            <p:ph type="body" idx="1"/>
          </p:nvPr>
        </p:nvSpPr>
        <p:spPr>
          <a:noFill/>
        </p:spPr>
        <p:txBody>
          <a:bodyPr/>
          <a:lstStyle/>
          <a:p>
            <a:pPr marL="117185" indent="-117185"/>
            <a:r>
              <a:rPr lang="en-US" dirty="0" smtClean="0">
                <a:latin typeface="Arial" pitchFamily="34" charset="0"/>
                <a:ea typeface="ＭＳ Ｐゴシック" pitchFamily="34" charset="-128"/>
                <a:cs typeface="Arial Unicode MS" pitchFamily="34" charset="-128"/>
              </a:rPr>
              <a:t>Here are a few tips that can help save you a lot of time and headaches later on!  Always save your receipts for all qualified medical expenses, note</a:t>
            </a:r>
            <a:r>
              <a:rPr lang="en-US" baseline="0" dirty="0" smtClean="0">
                <a:latin typeface="Arial" pitchFamily="34" charset="0"/>
                <a:ea typeface="ＭＳ Ｐゴシック" pitchFamily="34" charset="-128"/>
                <a:cs typeface="Arial Unicode MS" pitchFamily="34" charset="-128"/>
              </a:rPr>
              <a:t> </a:t>
            </a:r>
            <a:r>
              <a:rPr lang="en-US" dirty="0" smtClean="0">
                <a:latin typeface="Arial" pitchFamily="34" charset="0"/>
                <a:ea typeface="ＭＳ Ｐゴシック" pitchFamily="34" charset="-128"/>
                <a:cs typeface="Arial Unicode MS" pitchFamily="34" charset="-128"/>
              </a:rPr>
              <a:t>whether the qualified expense was paid for out of your HSA, then retain the receipt for future reference.  You can use a file folder, a shoebox, or save them online.</a:t>
            </a:r>
            <a:r>
              <a:rPr lang="en-US" baseline="0" dirty="0" smtClean="0">
                <a:latin typeface="Arial" pitchFamily="34" charset="0"/>
                <a:ea typeface="ＭＳ Ｐゴシック" pitchFamily="34" charset="-128"/>
                <a:cs typeface="Arial Unicode MS" pitchFamily="34" charset="-128"/>
              </a:rPr>
              <a:t> W</a:t>
            </a:r>
            <a:r>
              <a:rPr lang="en-US" dirty="0" smtClean="0">
                <a:latin typeface="Arial" pitchFamily="34" charset="0"/>
                <a:ea typeface="ＭＳ Ｐゴシック" pitchFamily="34" charset="-128"/>
                <a:cs typeface="Arial Unicode MS" pitchFamily="34" charset="-128"/>
              </a:rPr>
              <a:t>hatever method works for you.</a:t>
            </a:r>
            <a:r>
              <a:rPr lang="en-US" baseline="0" dirty="0" smtClean="0">
                <a:latin typeface="Arial" pitchFamily="34" charset="0"/>
                <a:ea typeface="ＭＳ Ｐゴシック" pitchFamily="34" charset="-128"/>
                <a:cs typeface="Arial Unicode MS" pitchFamily="34" charset="-128"/>
              </a:rPr>
              <a:t> It is easy to</a:t>
            </a:r>
            <a:r>
              <a:rPr lang="en-US" dirty="0">
                <a:latin typeface="Arial" pitchFamily="34" charset="0"/>
                <a:ea typeface="Arial Unicode MS" pitchFamily="34" charset="-128"/>
                <a:cs typeface="Arial Unicode MS" pitchFamily="34" charset="-128"/>
              </a:rPr>
              <a:t> to upload images of receipts online at optumbank.com and then store them within your HSA.  You can easily organize and manage your receipts from your smart phone, tablet or desktop.</a:t>
            </a:r>
            <a:endParaRPr lang="en-US" dirty="0">
              <a:latin typeface="Arial" pitchFamily="34" charset="0"/>
              <a:ea typeface="ＭＳ Ｐゴシック" pitchFamily="34" charset="-128"/>
              <a:cs typeface="Arial Unicode MS" pitchFamily="34" charset="-128"/>
            </a:endParaRPr>
          </a:p>
          <a:p>
            <a:pPr marL="117185" indent="-117185"/>
            <a:endParaRPr lang="en-US" dirty="0" smtClean="0">
              <a:latin typeface="Arial" pitchFamily="34" charset="0"/>
              <a:ea typeface="ＭＳ Ｐゴシック" pitchFamily="34" charset="-128"/>
              <a:cs typeface="Arial Unicode MS" pitchFamily="34" charset="-128"/>
            </a:endParaRPr>
          </a:p>
          <a:p>
            <a:pPr marL="117185" indent="-117185"/>
            <a:r>
              <a:rPr lang="en-US" dirty="0" smtClean="0">
                <a:latin typeface="Arial" pitchFamily="34" charset="0"/>
                <a:ea typeface="ＭＳ Ｐゴシック" pitchFamily="34" charset="-128"/>
                <a:cs typeface="Arial Unicode MS" pitchFamily="34" charset="-128"/>
              </a:rPr>
              <a:t>Remember, Optum Bank does not track or verify your spending. That is your responsibility. You do not need to provide receipts in order to reimburse yourself from the account, however you should always save your receipts for future reference in the case of an IRS audit.</a:t>
            </a:r>
          </a:p>
          <a:p>
            <a:pPr marL="117185" indent="-117185"/>
            <a:endParaRPr lang="en-US" dirty="0" smtClean="0">
              <a:latin typeface="Arial" pitchFamily="34" charset="0"/>
              <a:ea typeface="ＭＳ Ｐゴシック" pitchFamily="34" charset="-128"/>
              <a:cs typeface="Arial Unicode MS" pitchFamily="34" charset="-128"/>
            </a:endParaRPr>
          </a:p>
          <a:p>
            <a:pPr marL="117185" indent="-117185"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Now let</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s check in with Molly to see how she accesses her HSA. </a:t>
            </a:r>
            <a:endParaRPr lang="en-US" dirty="0" smtClean="0">
              <a:latin typeface="Arial" pitchFamily="34" charset="0"/>
              <a:ea typeface="ＭＳ Ｐゴシック" pitchFamily="34" charset="-128"/>
              <a:cs typeface="Arial Unicode MS" pitchFamily="34" charset="-128"/>
            </a:endParaRPr>
          </a:p>
          <a:p>
            <a:pPr marL="117185" indent="-117185"/>
            <a:endParaRPr lang="en-US" dirty="0" smtClean="0">
              <a:latin typeface="Arial" pitchFamily="34" charset="0"/>
              <a:ea typeface="ＭＳ Ｐゴシック" pitchFamily="34" charset="-128"/>
              <a:cs typeface="Arial Unicode MS" pitchFamily="34" charset="-128"/>
            </a:endParaRPr>
          </a:p>
        </p:txBody>
      </p:sp>
      <p:sp>
        <p:nvSpPr>
          <p:cNvPr id="57348"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BE872E66-E75F-43FF-A6C8-52220367F03C}" type="slidenum">
              <a:rPr lang="en-US" sz="1200">
                <a:solidFill>
                  <a:prstClr val="black"/>
                </a:solidFill>
              </a:rPr>
              <a:pPr>
                <a:buClr>
                  <a:srgbClr val="4F81BD"/>
                </a:buClr>
              </a:pPr>
              <a:t>25</a:t>
            </a:fld>
            <a:endParaRPr lang="en-US" sz="1200">
              <a:solidFill>
                <a:prstClr val="black"/>
              </a:solidFill>
            </a:endParaRPr>
          </a:p>
        </p:txBody>
      </p:sp>
    </p:spTree>
    <p:extLst>
      <p:ext uri="{BB962C8B-B14F-4D97-AF65-F5344CB8AC3E}">
        <p14:creationId xmlns:p14="http://schemas.microsoft.com/office/powerpoint/2010/main" val="311271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3491" name="Notes Placeholder 2"/>
          <p:cNvSpPr>
            <a:spLocks noGrp="1"/>
          </p:cNvSpPr>
          <p:nvPr>
            <p:ph type="body" idx="1"/>
          </p:nvPr>
        </p:nvSpPr>
        <p:spPr>
          <a:noFill/>
        </p:spPr>
        <p:txBody>
          <a:bodyPr>
            <a:normAutofit fontScale="85000" lnSpcReduction="10000"/>
          </a:bodyPr>
          <a:lstStyle/>
          <a:p>
            <a:pPr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Optum Bank has created an easy-to-use web site for health savings account holders. You’ll </a:t>
            </a:r>
            <a:r>
              <a:rPr lang="en-US" altLang="ja-JP" dirty="0" smtClean="0">
                <a:latin typeface="Arial" pitchFamily="34" charset="0"/>
                <a:ea typeface="ＭＳ Ｐゴシック" pitchFamily="34" charset="-128"/>
                <a:cs typeface="Arial Unicode MS" pitchFamily="34" charset="-128"/>
              </a:rPr>
              <a:t>find resources to help you learn about HSAs, as well as access HSA calculators to help you determine your annual contribution and potential tax</a:t>
            </a:r>
            <a:r>
              <a:rPr lang="en-US" altLang="ja-JP" baseline="0" dirty="0" smtClean="0">
                <a:latin typeface="Arial" pitchFamily="34" charset="0"/>
                <a:ea typeface="ＭＳ Ｐゴシック" pitchFamily="34" charset="-128"/>
                <a:cs typeface="Arial Unicode MS" pitchFamily="34" charset="-128"/>
              </a:rPr>
              <a:t> savings</a:t>
            </a:r>
            <a:r>
              <a:rPr lang="en-US" altLang="ja-JP" dirty="0" smtClean="0">
                <a:latin typeface="Arial" pitchFamily="34" charset="0"/>
                <a:ea typeface="ＭＳ Ｐゴシック" pitchFamily="34" charset="-128"/>
                <a:cs typeface="Arial Unicode MS" pitchFamily="34" charset="-128"/>
              </a:rPr>
              <a:t>. </a:t>
            </a:r>
          </a:p>
          <a:p>
            <a:pPr defTabSz="948507" fontAlgn="base">
              <a:spcBef>
                <a:spcPct val="30000"/>
              </a:spcBef>
              <a:spcAft>
                <a:spcPct val="0"/>
              </a:spcAft>
              <a:defRPr/>
            </a:pPr>
            <a:endParaRPr lang="en-US"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There</a:t>
            </a:r>
            <a:r>
              <a:rPr lang="en-US" baseline="0" dirty="0" smtClean="0">
                <a:latin typeface="Arial" pitchFamily="34" charset="0"/>
                <a:ea typeface="ＭＳ Ｐゴシック" pitchFamily="34" charset="-128"/>
                <a:cs typeface="Arial Unicode MS" pitchFamily="34" charset="-128"/>
              </a:rPr>
              <a:t> are many things that you can do from our website.  Y</a:t>
            </a:r>
            <a:r>
              <a:rPr lang="en-US" dirty="0" smtClean="0">
                <a:latin typeface="Arial" pitchFamily="34" charset="0"/>
                <a:ea typeface="ＭＳ Ｐゴシック" pitchFamily="34" charset="-128"/>
                <a:cs typeface="Arial Unicode MS" pitchFamily="34" charset="-128"/>
              </a:rPr>
              <a:t>ou can make a contribution to your HSA at any</a:t>
            </a:r>
            <a:r>
              <a:rPr lang="en-US" baseline="0" dirty="0" smtClean="0">
                <a:latin typeface="Arial" pitchFamily="34" charset="0"/>
                <a:ea typeface="ＭＳ Ｐゴシック" pitchFamily="34" charset="-128"/>
                <a:cs typeface="Arial Unicode MS" pitchFamily="34" charset="-128"/>
              </a:rPr>
              <a:t> time </a:t>
            </a:r>
            <a:r>
              <a:rPr lang="en-US" dirty="0" smtClean="0">
                <a:latin typeface="Arial" pitchFamily="34" charset="0"/>
                <a:ea typeface="ＭＳ Ｐゴシック" pitchFamily="34" charset="-128"/>
                <a:cs typeface="Arial Unicode MS" pitchFamily="34" charset="-128"/>
              </a:rPr>
              <a:t>by arranging</a:t>
            </a:r>
            <a:r>
              <a:rPr lang="en-US" baseline="0" dirty="0" smtClean="0">
                <a:latin typeface="Arial" pitchFamily="34" charset="0"/>
                <a:ea typeface="ＭＳ Ｐゴシック" pitchFamily="34" charset="-128"/>
                <a:cs typeface="Arial Unicode MS" pitchFamily="34" charset="-128"/>
              </a:rPr>
              <a:t> a one time or recurring</a:t>
            </a:r>
            <a:r>
              <a:rPr lang="en-US" dirty="0" smtClean="0">
                <a:latin typeface="Arial" pitchFamily="34" charset="0"/>
                <a:ea typeface="ＭＳ Ｐゴシック" pitchFamily="34" charset="-128"/>
                <a:cs typeface="Arial Unicode MS" pitchFamily="34" charset="-128"/>
              </a:rPr>
              <a:t> deposit from another banking account.</a:t>
            </a:r>
          </a:p>
          <a:p>
            <a:pPr defTabSz="948507" fontAlgn="base">
              <a:spcBef>
                <a:spcPct val="30000"/>
              </a:spcBef>
              <a:spcAft>
                <a:spcPct val="0"/>
              </a:spcAft>
              <a:defRPr/>
            </a:pPr>
            <a:endParaRPr lang="en-US"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If</a:t>
            </a:r>
            <a:r>
              <a:rPr lang="en-US" baseline="0" dirty="0" smtClean="0">
                <a:latin typeface="Arial" pitchFamily="34" charset="0"/>
                <a:ea typeface="ＭＳ Ｐゴシック" pitchFamily="34" charset="-128"/>
                <a:cs typeface="Arial Unicode MS" pitchFamily="34" charset="-128"/>
              </a:rPr>
              <a:t> </a:t>
            </a:r>
            <a:r>
              <a:rPr lang="en-US" dirty="0" smtClean="0">
                <a:latin typeface="Arial" pitchFamily="34" charset="0"/>
                <a:ea typeface="ＭＳ Ｐゴシック" pitchFamily="34" charset="-128"/>
                <a:cs typeface="Arial Unicode MS" pitchFamily="34" charset="-128"/>
              </a:rPr>
              <a:t>your provider does not accept </a:t>
            </a:r>
            <a:r>
              <a:rPr lang="en-US" dirty="0" err="1" smtClean="0">
                <a:latin typeface="Arial" pitchFamily="34" charset="0"/>
                <a:ea typeface="ＭＳ Ｐゴシック" pitchFamily="34" charset="-128"/>
                <a:cs typeface="Arial Unicode MS" pitchFamily="34" charset="-128"/>
              </a:rPr>
              <a:t>Mastercard</a:t>
            </a:r>
            <a:r>
              <a:rPr lang="en-US" dirty="0" smtClean="0">
                <a:latin typeface="Arial" pitchFamily="34" charset="0"/>
                <a:ea typeface="ＭＳ Ｐゴシック" pitchFamily="34" charset="-128"/>
                <a:cs typeface="Arial Unicode MS" pitchFamily="34" charset="-128"/>
              </a:rPr>
              <a:t>, you can pay health care providers through our online bill pay feature.  Or,</a:t>
            </a:r>
            <a:r>
              <a:rPr lang="en-US" baseline="0" dirty="0" smtClean="0">
                <a:latin typeface="Arial" pitchFamily="34" charset="0"/>
                <a:ea typeface="ＭＳ Ｐゴシック" pitchFamily="34" charset="-128"/>
                <a:cs typeface="Arial Unicode MS" pitchFamily="34" charset="-128"/>
              </a:rPr>
              <a:t> if you have paid for a qualified medical expense out-of-pocket, it is easy to reimburse yourself online. </a:t>
            </a:r>
            <a:r>
              <a:rPr lang="en-US" i="1" baseline="0" dirty="0" smtClean="0">
                <a:latin typeface="Arial" pitchFamily="34" charset="0"/>
                <a:ea typeface="ＭＳ Ｐゴシック" pitchFamily="34" charset="-128"/>
                <a:cs typeface="Arial Unicode MS" pitchFamily="34" charset="-128"/>
              </a:rPr>
              <a:t>And </a:t>
            </a:r>
            <a:r>
              <a:rPr lang="en-US" baseline="0" dirty="0" smtClean="0">
                <a:latin typeface="Arial" pitchFamily="34" charset="0"/>
                <a:ea typeface="ＭＳ Ｐゴシック" pitchFamily="34" charset="-128"/>
                <a:cs typeface="Arial Unicode MS" pitchFamily="34" charset="-128"/>
              </a:rPr>
              <a:t> it is easy to upload receipts to your HSA and keep track of them online.</a:t>
            </a:r>
          </a:p>
          <a:p>
            <a:pPr eaLnBrk="1" hangingPunct="1"/>
            <a:endParaRPr lang="en-US" baseline="0"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You will also have access to our</a:t>
            </a:r>
            <a:r>
              <a:rPr lang="en-US" baseline="0" dirty="0" smtClean="0">
                <a:latin typeface="Arial" pitchFamily="34" charset="0"/>
                <a:ea typeface="ＭＳ Ｐゴシック" pitchFamily="34" charset="-128"/>
                <a:cs typeface="Arial Unicode MS" pitchFamily="34" charset="-128"/>
              </a:rPr>
              <a:t> </a:t>
            </a:r>
            <a:r>
              <a:rPr lang="en-US" dirty="0" smtClean="0">
                <a:latin typeface="Arial" pitchFamily="34" charset="0"/>
                <a:ea typeface="ＭＳ Ｐゴシック" pitchFamily="34" charset="-128"/>
                <a:cs typeface="Arial Unicode MS" pitchFamily="34" charset="-128"/>
              </a:rPr>
              <a:t>contribution tracker, which</a:t>
            </a:r>
            <a:r>
              <a:rPr lang="en-US" baseline="0" dirty="0" smtClean="0">
                <a:latin typeface="Arial" pitchFamily="34" charset="0"/>
                <a:ea typeface="ＭＳ Ｐゴシック" pitchFamily="34" charset="-128"/>
                <a:cs typeface="Arial Unicode MS" pitchFamily="34" charset="-128"/>
              </a:rPr>
              <a:t> shows you how much you have contributed to your HSA year to date and shows you how much you are eligible to contribute based on your plan type (individual or family).</a:t>
            </a:r>
          </a:p>
          <a:p>
            <a:pPr defTabSz="948507" fontAlgn="base">
              <a:spcBef>
                <a:spcPct val="30000"/>
              </a:spcBef>
              <a:spcAft>
                <a:spcPct val="0"/>
              </a:spcAft>
              <a:defRPr/>
            </a:pPr>
            <a:endParaRPr lang="en-US" baseline="0" dirty="0" smtClean="0">
              <a:latin typeface="Arial" pitchFamily="34" charset="0"/>
              <a:ea typeface="ＭＳ Ｐゴシック" pitchFamily="34" charset="-128"/>
              <a:cs typeface="Arial Unicode MS" pitchFamily="34" charset="-128"/>
            </a:endParaRPr>
          </a:p>
          <a:p>
            <a:pPr marL="237669" indent="-237669"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Another great feature of the Optum Bank HSA is the ability to invest a portion of your HSA dollars into mutual funds, once your account reaches a</a:t>
            </a:r>
            <a:r>
              <a:rPr lang="en-US" baseline="0" dirty="0" smtClean="0">
                <a:latin typeface="Arial" pitchFamily="34" charset="0"/>
                <a:ea typeface="ＭＳ Ｐゴシック" pitchFamily="34" charset="-128"/>
                <a:cs typeface="Arial Unicode MS" pitchFamily="34" charset="-128"/>
              </a:rPr>
              <a:t> designated threshold (typically $2,000). </a:t>
            </a:r>
            <a:r>
              <a:rPr lang="en-US" dirty="0" smtClean="0">
                <a:latin typeface="Arial" pitchFamily="34" charset="0"/>
                <a:ea typeface="ＭＳ Ｐゴシック" pitchFamily="34" charset="-128"/>
                <a:cs typeface="Arial Unicode MS" pitchFamily="34" charset="-128"/>
              </a:rPr>
              <a:t> Keep in mind, though, that while deposits are insured by the FDIC up to $250,000, investments are not FDIC insured, are not guaranteed by Optum Bank, and may lose value.</a:t>
            </a:r>
          </a:p>
          <a:p>
            <a:pPr marL="237669" indent="-237669"/>
            <a:endParaRPr lang="en-US"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However</a:t>
            </a:r>
            <a:r>
              <a:rPr lang="en-US" baseline="0" dirty="0" smtClean="0">
                <a:latin typeface="Arial" pitchFamily="34" charset="0"/>
                <a:ea typeface="ＭＳ Ｐゴシック" pitchFamily="34" charset="-128"/>
                <a:cs typeface="Arial Unicode MS" pitchFamily="34" charset="-128"/>
              </a:rPr>
              <a:t> you choose to manage your account, it is easy to do online from </a:t>
            </a:r>
            <a:r>
              <a:rPr lang="en-US" dirty="0" smtClean="0">
                <a:latin typeface="Arial" pitchFamily="34" charset="0"/>
                <a:ea typeface="ＭＳ Ｐゴシック" pitchFamily="34" charset="-128"/>
                <a:cs typeface="Arial Unicode MS" pitchFamily="34" charset="-128"/>
              </a:rPr>
              <a:t>your smart phone,</a:t>
            </a:r>
            <a:r>
              <a:rPr lang="en-US" baseline="0" dirty="0" smtClean="0">
                <a:latin typeface="Arial" pitchFamily="34" charset="0"/>
                <a:ea typeface="ＭＳ Ｐゴシック" pitchFamily="34" charset="-128"/>
                <a:cs typeface="Arial Unicode MS" pitchFamily="34" charset="-128"/>
              </a:rPr>
              <a:t> tablet or desktop</a:t>
            </a:r>
            <a:r>
              <a:rPr lang="en-US" dirty="0" smtClean="0">
                <a:latin typeface="Arial" pitchFamily="34" charset="0"/>
                <a:ea typeface="ＭＳ Ｐゴシック" pitchFamily="34" charset="-128"/>
                <a:cs typeface="Arial Unicode MS" pitchFamily="34" charset="-128"/>
              </a:rPr>
              <a:t>. </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buFontTx/>
              <a:buNone/>
            </a:pPr>
            <a:endParaRPr lang="en-US" dirty="0" smtClean="0">
              <a:latin typeface="Arial" pitchFamily="34" charset="0"/>
              <a:ea typeface="ＭＳ Ｐゴシック" pitchFamily="34" charset="-128"/>
              <a:cs typeface="Arial Unicode MS" pitchFamily="34" charset="-128"/>
            </a:endParaRPr>
          </a:p>
        </p:txBody>
      </p:sp>
      <p:sp>
        <p:nvSpPr>
          <p:cNvPr id="63492"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269248E3-6CDF-4FE5-96FD-849334512ED8}" type="slidenum">
              <a:rPr lang="en-US" sz="1200">
                <a:solidFill>
                  <a:prstClr val="black"/>
                </a:solidFill>
              </a:rPr>
              <a:pPr>
                <a:buClr>
                  <a:srgbClr val="4F81BD"/>
                </a:buClr>
              </a:pPr>
              <a:t>26</a:t>
            </a:fld>
            <a:endParaRPr lang="en-US" sz="1200">
              <a:solidFill>
                <a:prstClr val="black"/>
              </a:solidFill>
            </a:endParaRPr>
          </a:p>
        </p:txBody>
      </p:sp>
    </p:spTree>
    <p:extLst>
      <p:ext uri="{BB962C8B-B14F-4D97-AF65-F5344CB8AC3E}">
        <p14:creationId xmlns:p14="http://schemas.microsoft.com/office/powerpoint/2010/main" val="2411699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0179" name="Notes Placeholder 2"/>
          <p:cNvSpPr>
            <a:spLocks noGrp="1"/>
          </p:cNvSpPr>
          <p:nvPr>
            <p:ph type="body" idx="1"/>
          </p:nvPr>
        </p:nvSpPr>
        <p:spPr>
          <a:noFill/>
        </p:spPr>
        <p:txBody>
          <a:bodyPr>
            <a:normAutofit/>
          </a:bodyPr>
          <a:lstStyle/>
          <a:p>
            <a:pPr eaLnBrk="1" hangingPunct="1">
              <a:lnSpc>
                <a:spcPct val="90000"/>
              </a:lnSpc>
            </a:pPr>
            <a:r>
              <a:rPr lang="en-US" b="1" dirty="0" smtClean="0">
                <a:latin typeface="Arial" pitchFamily="34" charset="0"/>
                <a:ea typeface="ＭＳ Ｐゴシック" pitchFamily="34" charset="-128"/>
                <a:cs typeface="Arial Unicode MS" pitchFamily="34" charset="-128"/>
              </a:rPr>
              <a:t>Remember that you can use your HSA funds now or save them for the future. </a:t>
            </a:r>
          </a:p>
          <a:p>
            <a:pPr eaLnBrk="1" hangingPunct="1">
              <a:lnSpc>
                <a:spcPct val="90000"/>
              </a:lnSpc>
            </a:pPr>
            <a:r>
              <a:rPr lang="en-US" dirty="0" smtClean="0">
                <a:latin typeface="Arial" pitchFamily="34" charset="0"/>
                <a:ea typeface="ＭＳ Ｐゴシック" pitchFamily="34" charset="-128"/>
                <a:cs typeface="Arial Unicode MS" pitchFamily="34" charset="-128"/>
              </a:rPr>
              <a:t>You can use the funds in your HSA as soon as they are deposited.</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An HSA is a special savings account that works the same way as a traditional savings account at a bank.</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You can withdraw or use all or part of your account balance at any time for qualified medical expenses.</a:t>
            </a:r>
          </a:p>
          <a:p>
            <a:pPr eaLnBrk="1" hangingPunct="1">
              <a:lnSpc>
                <a:spcPct val="90000"/>
              </a:lnSpc>
              <a:buFontTx/>
              <a:buChar char="•"/>
            </a:pPr>
            <a:endParaRPr lang="en-US" dirty="0" smtClean="0">
              <a:latin typeface="Arial" pitchFamily="34" charset="0"/>
              <a:ea typeface="ＭＳ Ｐゴシック" pitchFamily="34" charset="-128"/>
              <a:cs typeface="Arial Unicode MS" pitchFamily="34" charset="-128"/>
            </a:endParaRPr>
          </a:p>
          <a:p>
            <a:pPr eaLnBrk="1" hangingPunct="1">
              <a:lnSpc>
                <a:spcPct val="90000"/>
              </a:lnSpc>
            </a:pPr>
            <a:r>
              <a:rPr lang="en-US" dirty="0" smtClean="0">
                <a:latin typeface="Arial" pitchFamily="34" charset="0"/>
                <a:ea typeface="ＭＳ Ｐゴシック" pitchFamily="34" charset="-128"/>
                <a:cs typeface="Arial Unicode MS" pitchFamily="34" charset="-128"/>
              </a:rPr>
              <a:t>You can build up your balance to cover your HDHP deductible.</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You do this through a one-time deposit or through regular recurring deposits, such as ongoing payroll deductions.</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You can also build up your balance by setting aside the difference between what you would have paid for traditional premiums and your current HDHP premium.</a:t>
            </a:r>
          </a:p>
          <a:p>
            <a:pPr eaLnBrk="1" hangingPunct="1">
              <a:lnSpc>
                <a:spcPct val="90000"/>
              </a:lnSpc>
              <a:buFontTx/>
              <a:buChar char="•"/>
            </a:pPr>
            <a:endParaRPr lang="en-US" dirty="0" smtClean="0">
              <a:latin typeface="Arial" pitchFamily="34" charset="0"/>
              <a:ea typeface="ＭＳ Ｐゴシック" pitchFamily="34" charset="-128"/>
              <a:cs typeface="Arial Unicode MS" pitchFamily="34" charset="-128"/>
            </a:endParaRPr>
          </a:p>
          <a:p>
            <a:pPr eaLnBrk="1" hangingPunct="1">
              <a:lnSpc>
                <a:spcPct val="90000"/>
              </a:lnSpc>
            </a:pPr>
            <a:r>
              <a:rPr lang="en-US" dirty="0" smtClean="0">
                <a:latin typeface="Arial" pitchFamily="34" charset="0"/>
                <a:ea typeface="ＭＳ Ｐゴシック" pitchFamily="34" charset="-128"/>
                <a:cs typeface="Arial Unicode MS" pitchFamily="34" charset="-128"/>
              </a:rPr>
              <a:t>Finally, you can use your HSA to build your health care savings for the future.</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You do this by paying for your</a:t>
            </a:r>
            <a:r>
              <a:rPr lang="en-US" baseline="0" dirty="0" smtClean="0">
                <a:latin typeface="Arial" pitchFamily="34" charset="0"/>
                <a:ea typeface="ＭＳ Ｐゴシック" pitchFamily="34" charset="-128"/>
                <a:cs typeface="Arial Unicode MS" pitchFamily="34" charset="-128"/>
              </a:rPr>
              <a:t> </a:t>
            </a:r>
            <a:r>
              <a:rPr lang="en-US" dirty="0" smtClean="0">
                <a:latin typeface="Arial" pitchFamily="34" charset="0"/>
                <a:ea typeface="ＭＳ Ｐゴシック" pitchFamily="34" charset="-128"/>
                <a:cs typeface="Arial Unicode MS" pitchFamily="34" charset="-128"/>
              </a:rPr>
              <a:t>health care expenses out of pocket.</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This way, you can delay making HSA withdrawals and your HSA balance will continue to grow tax-free.</a:t>
            </a:r>
          </a:p>
          <a:p>
            <a:pPr eaLnBrk="1" hangingPunct="1">
              <a:lnSpc>
                <a:spcPct val="90000"/>
              </a:lnSpc>
              <a:buFontTx/>
              <a:buChar char="•"/>
            </a:pPr>
            <a:r>
              <a:rPr lang="en-US" dirty="0" smtClean="0">
                <a:latin typeface="Arial" pitchFamily="34" charset="0"/>
                <a:ea typeface="ＭＳ Ｐゴシック" pitchFamily="34" charset="-128"/>
                <a:cs typeface="Arial Unicode MS" pitchFamily="34" charset="-128"/>
              </a:rPr>
              <a:t>There</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s no time limit on reimbursements so be sure to save your receipts. This way you can be reimbursed at a later date for any expenses that you incur today. </a:t>
            </a:r>
          </a:p>
          <a:p>
            <a:pPr eaLnBrk="1" hangingPunct="1">
              <a:lnSpc>
                <a:spcPct val="90000"/>
              </a:lnSpc>
            </a:pPr>
            <a:endParaRPr lang="en-US" dirty="0" smtClean="0">
              <a:latin typeface="Arial" pitchFamily="34" charset="0"/>
              <a:ea typeface="ＭＳ Ｐゴシック" pitchFamily="34" charset="-128"/>
              <a:cs typeface="Arial Unicode MS" pitchFamily="34" charset="-128"/>
            </a:endParaRPr>
          </a:p>
          <a:p>
            <a:pPr eaLnBrk="1" hangingPunct="1">
              <a:lnSpc>
                <a:spcPct val="90000"/>
              </a:lnSpc>
            </a:pPr>
            <a:endParaRPr lang="en-US" dirty="0" smtClean="0">
              <a:latin typeface="Arial" pitchFamily="34" charset="0"/>
              <a:ea typeface="ＭＳ Ｐゴシック" pitchFamily="34" charset="-128"/>
              <a:cs typeface="Arial Unicode MS" pitchFamily="34" charset="-128"/>
            </a:endParaRPr>
          </a:p>
          <a:p>
            <a:pPr eaLnBrk="1" hangingPunct="1">
              <a:lnSpc>
                <a:spcPct val="90000"/>
              </a:lnSpc>
            </a:pPr>
            <a:r>
              <a:rPr lang="en-US" dirty="0" smtClean="0">
                <a:latin typeface="Arial" pitchFamily="34" charset="0"/>
                <a:ea typeface="ＭＳ Ｐゴシック" pitchFamily="34" charset="-128"/>
                <a:cs typeface="Arial Unicode MS" pitchFamily="34" charset="-128"/>
              </a:rPr>
              <a:t>Now let</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s look at some of the ways you can maximize your HSA balance. </a:t>
            </a:r>
            <a:endParaRPr lang="en-US" dirty="0" smtClean="0">
              <a:latin typeface="Arial" pitchFamily="34" charset="0"/>
              <a:ea typeface="ＭＳ Ｐゴシック" pitchFamily="34" charset="-128"/>
              <a:cs typeface="Arial Unicode MS" pitchFamily="34" charset="-128"/>
            </a:endParaRPr>
          </a:p>
        </p:txBody>
      </p:sp>
      <p:sp>
        <p:nvSpPr>
          <p:cNvPr id="50180"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CA87D701-0A06-4718-8647-CC00CD01307F}" type="slidenum">
              <a:rPr lang="en-US" sz="1200">
                <a:solidFill>
                  <a:prstClr val="black"/>
                </a:solidFill>
              </a:rPr>
              <a:pPr>
                <a:buClr>
                  <a:srgbClr val="4F81BD"/>
                </a:buClr>
              </a:pPr>
              <a:t>27</a:t>
            </a:fld>
            <a:endParaRPr lang="en-US" sz="1200">
              <a:solidFill>
                <a:prstClr val="black"/>
              </a:solidFill>
            </a:endParaRPr>
          </a:p>
        </p:txBody>
      </p:sp>
    </p:spTree>
    <p:extLst>
      <p:ext uri="{BB962C8B-B14F-4D97-AF65-F5344CB8AC3E}">
        <p14:creationId xmlns:p14="http://schemas.microsoft.com/office/powerpoint/2010/main" val="278038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8371" name="Notes Placeholder 2"/>
          <p:cNvSpPr>
            <a:spLocks noGrp="1"/>
          </p:cNvSpPr>
          <p:nvPr>
            <p:ph type="body" idx="1"/>
          </p:nvPr>
        </p:nvSpPr>
        <p:spPr>
          <a:noFill/>
        </p:spPr>
        <p:txBody>
          <a:bodyPr/>
          <a:lstStyle/>
          <a:p>
            <a:pPr eaLnBrk="1" hangingPunct="1"/>
            <a:r>
              <a:rPr lang="en-US" dirty="0" smtClean="0">
                <a:latin typeface="Arial" pitchFamily="34" charset="0"/>
                <a:ea typeface="ＭＳ Ｐゴシック" pitchFamily="34" charset="-128"/>
                <a:cs typeface="Arial Unicode MS" pitchFamily="34" charset="-128"/>
              </a:rPr>
              <a:t>You can make deposits to your HSA at any time during the year. There are several contribution methods you may want to consider.</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First, if your employer offers payroll deduction contribution, you can chose to deduct a set amount from each paycheck to help build your balance automatically.  Payroll deduction also offers increased tax savings of 7.65% from FICA taxes.  </a:t>
            </a:r>
          </a:p>
          <a:p>
            <a:pPr eaLnBrk="1" hangingPunct="1"/>
            <a:endParaRPr lang="en-US"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Second, you are free to add more to your HSA using after-tax income. You can set</a:t>
            </a:r>
            <a:r>
              <a:rPr lang="en-US" baseline="0" dirty="0" smtClean="0">
                <a:latin typeface="Arial" pitchFamily="34" charset="0"/>
                <a:ea typeface="ＭＳ Ｐゴシック" pitchFamily="34" charset="-128"/>
                <a:cs typeface="Arial Unicode MS" pitchFamily="34" charset="-128"/>
              </a:rPr>
              <a:t> up a one time or recurring deposit to your account online.  Or, you can always mail in a check. </a:t>
            </a:r>
            <a:r>
              <a:rPr lang="en-US" dirty="0" smtClean="0">
                <a:latin typeface="Arial" pitchFamily="34" charset="0"/>
                <a:ea typeface="ＭＳ Ｐゴシック" pitchFamily="34" charset="-128"/>
                <a:cs typeface="Arial Unicode MS" pitchFamily="34" charset="-128"/>
              </a:rPr>
              <a:t>Any after-tax deposits</a:t>
            </a:r>
            <a:r>
              <a:rPr lang="en-US" baseline="0" dirty="0" smtClean="0">
                <a:latin typeface="Arial" pitchFamily="34" charset="0"/>
                <a:ea typeface="ＭＳ Ｐゴシック" pitchFamily="34" charset="-128"/>
                <a:cs typeface="Arial Unicode MS" pitchFamily="34" charset="-128"/>
              </a:rPr>
              <a:t> will be listed on your tax return as a below the line tax deduction</a:t>
            </a:r>
            <a:r>
              <a:rPr lang="en-US" dirty="0" smtClean="0">
                <a:latin typeface="Arial" pitchFamily="34" charset="0"/>
                <a:ea typeface="ＭＳ Ｐゴシック" pitchFamily="34" charset="-128"/>
                <a:cs typeface="Arial Unicode MS" pitchFamily="34" charset="-128"/>
              </a:rPr>
              <a:t>.</a:t>
            </a:r>
          </a:p>
          <a:p>
            <a:pPr defTabSz="948507" fontAlgn="base">
              <a:spcBef>
                <a:spcPct val="30000"/>
              </a:spcBef>
              <a:spcAft>
                <a:spcPct val="0"/>
              </a:spcAft>
              <a:defRPr/>
            </a:pPr>
            <a:endParaRPr lang="en-US" baseline="0"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baseline="0" dirty="0" smtClean="0">
                <a:latin typeface="Arial" pitchFamily="34" charset="0"/>
                <a:ea typeface="ＭＳ Ｐゴシック" pitchFamily="34" charset="-128"/>
                <a:cs typeface="Arial Unicode MS" pitchFamily="34" charset="-128"/>
              </a:rPr>
              <a:t>You will also want to keep in mind that you can make a contribution </a:t>
            </a:r>
            <a:r>
              <a:rPr lang="en-US" dirty="0" smtClean="0">
                <a:latin typeface="Arial" pitchFamily="34" charset="0"/>
                <a:ea typeface="ＭＳ Ｐゴシック" pitchFamily="34" charset="-128"/>
                <a:cs typeface="Arial Unicode MS" pitchFamily="34" charset="-128"/>
              </a:rPr>
              <a:t>for the preceding tax year until April 15 to reap the tax benefits for the prior year. This is another way in which an HSA is similar to an IRA. </a:t>
            </a:r>
          </a:p>
          <a:p>
            <a:pPr defTabSz="948507" fontAlgn="base">
              <a:spcBef>
                <a:spcPct val="30000"/>
              </a:spcBef>
              <a:spcAft>
                <a:spcPct val="0"/>
              </a:spcAft>
              <a:defRPr/>
            </a:pPr>
            <a:endParaRPr lang="en-US"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dirty="0" smtClean="0">
                <a:latin typeface="Arial" pitchFamily="34" charset="0"/>
                <a:ea typeface="ＭＳ Ｐゴシック" pitchFamily="34" charset="-128"/>
                <a:cs typeface="Arial Unicode MS" pitchFamily="34" charset="-128"/>
              </a:rPr>
              <a:t>  </a:t>
            </a:r>
          </a:p>
        </p:txBody>
      </p:sp>
      <p:sp>
        <p:nvSpPr>
          <p:cNvPr id="58372"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203DCAC6-6629-406F-8973-82F1C1833D3D}" type="slidenum">
              <a:rPr lang="en-US" sz="1200">
                <a:solidFill>
                  <a:prstClr val="black"/>
                </a:solidFill>
              </a:rPr>
              <a:pPr>
                <a:buClr>
                  <a:srgbClr val="4F81BD"/>
                </a:buClr>
              </a:pPr>
              <a:t>28</a:t>
            </a:fld>
            <a:endParaRPr lang="en-US" sz="1200">
              <a:solidFill>
                <a:prstClr val="black"/>
              </a:solidFill>
            </a:endParaRPr>
          </a:p>
        </p:txBody>
      </p:sp>
    </p:spTree>
    <p:extLst>
      <p:ext uri="{BB962C8B-B14F-4D97-AF65-F5344CB8AC3E}">
        <p14:creationId xmlns:p14="http://schemas.microsoft.com/office/powerpoint/2010/main" val="96948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7107" name="Notes Placeholder 2"/>
          <p:cNvSpPr>
            <a:spLocks noGrp="1"/>
          </p:cNvSpPr>
          <p:nvPr>
            <p:ph type="body" idx="1"/>
          </p:nvPr>
        </p:nvSpPr>
        <p:spPr>
          <a:noFill/>
        </p:spPr>
        <p:txBody>
          <a:bodyPr>
            <a:normAutofit lnSpcReduction="10000"/>
          </a:bodyPr>
          <a:lstStyle/>
          <a:p>
            <a:pPr eaLnBrk="1" hangingPunct="1"/>
            <a:r>
              <a:rPr lang="en-US" dirty="0" smtClean="0">
                <a:latin typeface="Arial" pitchFamily="34" charset="0"/>
                <a:ea typeface="ＭＳ Ｐゴシック" pitchFamily="34" charset="-128"/>
                <a:cs typeface="Arial Unicode MS" pitchFamily="34" charset="-128"/>
              </a:rPr>
              <a:t>As I mentioned earlier, the IRS determines the maximum amount you can contribute to an HSA every year.  </a:t>
            </a:r>
          </a:p>
          <a:p>
            <a:pPr eaLnBrk="1" hangingPunct="1"/>
            <a:endParaRPr lang="en-US" dirty="0" smtClean="0">
              <a:latin typeface="Arial" pitchFamily="34" charset="0"/>
              <a:ea typeface="ＭＳ Ｐゴシック" pitchFamily="34" charset="-128"/>
              <a:cs typeface="Arial Unicode MS" pitchFamily="34" charset="-128"/>
            </a:endParaRPr>
          </a:p>
          <a:p>
            <a:pPr defTabSz="948507" fontAlgn="base">
              <a:spcBef>
                <a:spcPct val="30000"/>
              </a:spcBef>
              <a:spcAft>
                <a:spcPct val="0"/>
              </a:spcAft>
              <a:defRPr/>
            </a:pPr>
            <a:r>
              <a:rPr lang="en-US" sz="1000" dirty="0">
                <a:solidFill>
                  <a:srgbClr val="000000"/>
                </a:solidFill>
                <a:latin typeface="Arial" charset="0"/>
                <a:ea typeface="ＭＳ Ｐゴシック" pitchFamily="34" charset="-128"/>
              </a:rPr>
              <a:t>In 2017, you can contribute up to $3,400 if you sign up for the health care plan as an individual. If you sign up as a family or individual +1, the contribution limit goes up to $6,750.   In 2018, you can contribute up to $3,450 for individual coverage and $6,900 for family coverage.  The IRS allows people nearing retirement age to make additional “catch-up” contributions to help build balances to be used to help pay for health care costs during retirement. </a:t>
            </a:r>
          </a:p>
          <a:p>
            <a:pPr defTabSz="948507" fontAlgn="base">
              <a:spcBef>
                <a:spcPct val="30000"/>
              </a:spcBef>
              <a:spcAft>
                <a:spcPct val="0"/>
              </a:spcAft>
              <a:defRPr/>
            </a:pPr>
            <a:endParaRPr lang="en-US" sz="1000" dirty="0">
              <a:solidFill>
                <a:srgbClr val="000000"/>
              </a:solidFill>
              <a:latin typeface="Arial" charset="0"/>
              <a:ea typeface="ＭＳ Ｐゴシック" pitchFamily="34" charset="-128"/>
            </a:endParaRPr>
          </a:p>
          <a:p>
            <a:pPr eaLnBrk="1" hangingPunct="1">
              <a:buFontTx/>
              <a:buChar char="•"/>
            </a:pPr>
            <a:r>
              <a:rPr lang="en-US" dirty="0" smtClean="0">
                <a:latin typeface="Arial" pitchFamily="34" charset="0"/>
                <a:ea typeface="ＭＳ Ｐゴシック" pitchFamily="34" charset="-128"/>
                <a:cs typeface="Arial Unicode MS" pitchFamily="34" charset="-128"/>
              </a:rPr>
              <a:t>You can contribute an additional $1,000 a year if you are 55 years or older.</a:t>
            </a:r>
          </a:p>
          <a:p>
            <a:pPr eaLnBrk="1" hangingPunct="1">
              <a:buFontTx/>
              <a:buChar char="•"/>
            </a:pPr>
            <a:r>
              <a:rPr lang="en-US" dirty="0" smtClean="0">
                <a:latin typeface="Arial" pitchFamily="34" charset="0"/>
                <a:ea typeface="ＭＳ Ｐゴシック" pitchFamily="34" charset="-128"/>
                <a:cs typeface="Arial Unicode MS" pitchFamily="34" charset="-128"/>
              </a:rPr>
              <a:t>If both you and your spouse are 55 or older, you can </a:t>
            </a:r>
            <a:r>
              <a:rPr lang="en-US" b="1" dirty="0" smtClean="0">
                <a:latin typeface="Arial" pitchFamily="34" charset="0"/>
                <a:ea typeface="ＭＳ Ｐゴシック" pitchFamily="34" charset="-128"/>
                <a:cs typeface="Arial Unicode MS" pitchFamily="34" charset="-128"/>
              </a:rPr>
              <a:t>both</a:t>
            </a:r>
            <a:r>
              <a:rPr lang="en-US" dirty="0" smtClean="0">
                <a:latin typeface="Arial" pitchFamily="34" charset="0"/>
                <a:ea typeface="ＭＳ Ｐゴシック" pitchFamily="34" charset="-128"/>
                <a:cs typeface="Arial Unicode MS" pitchFamily="34" charset="-128"/>
              </a:rPr>
              <a:t> contribute an additional $1,000. Your spouse will need to open his/her own HSA to make his/her own HSA catch-up contribution. </a:t>
            </a:r>
          </a:p>
          <a:p>
            <a:pPr eaLnBrk="1" hangingPunct="1">
              <a:buFontTx/>
              <a:buChar char="•"/>
            </a:pPr>
            <a:r>
              <a:rPr lang="en-US" dirty="0" smtClean="0">
                <a:latin typeface="Arial" pitchFamily="34" charset="0"/>
                <a:ea typeface="ＭＳ Ｐゴシック" pitchFamily="34" charset="-128"/>
                <a:cs typeface="Arial Unicode MS" pitchFamily="34" charset="-128"/>
              </a:rPr>
              <a:t>You are not eligible to make </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catch-up</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 contributions if you are receiving Medicare benefits.</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You can learn more about contribution limits and making catch-up contributions by going to irs.gov.  </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r>
              <a:rPr lang="en-US" dirty="0" smtClean="0">
                <a:latin typeface="Arial" pitchFamily="34" charset="0"/>
                <a:ea typeface="ＭＳ Ｐゴシック" pitchFamily="34" charset="-128"/>
                <a:cs typeface="Arial Unicode MS" pitchFamily="34" charset="-128"/>
              </a:rPr>
              <a:t>Now let</a:t>
            </a:r>
            <a:r>
              <a:rPr lang="ja-JP" altLang="en-US" dirty="0" smtClean="0">
                <a:latin typeface="Arial" pitchFamily="34" charset="0"/>
                <a:ea typeface="ＭＳ Ｐゴシック" pitchFamily="34" charset="-128"/>
                <a:cs typeface="Arial Unicode MS" pitchFamily="34" charset="-128"/>
              </a:rPr>
              <a:t>’</a:t>
            </a:r>
            <a:r>
              <a:rPr lang="en-US" altLang="ja-JP" dirty="0" smtClean="0">
                <a:latin typeface="Arial" pitchFamily="34" charset="0"/>
                <a:ea typeface="ＭＳ Ｐゴシック" pitchFamily="34" charset="-128"/>
                <a:cs typeface="Arial Unicode MS" pitchFamily="34" charset="-128"/>
              </a:rPr>
              <a:t>s learn how an individual might use an HSA to pay for health care costs and save on taxes. </a:t>
            </a:r>
          </a:p>
          <a:p>
            <a:pPr eaLnBrk="1" hangingPunct="1"/>
            <a:endParaRPr lang="en-US" dirty="0" smtClean="0">
              <a:latin typeface="Arial" pitchFamily="34" charset="0"/>
              <a:ea typeface="ＭＳ Ｐゴシック" pitchFamily="34" charset="-128"/>
              <a:cs typeface="Arial Unicode MS" pitchFamily="34" charset="-128"/>
            </a:endParaRPr>
          </a:p>
        </p:txBody>
      </p:sp>
      <p:sp>
        <p:nvSpPr>
          <p:cNvPr id="47108"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49614E8B-088A-487F-9DF4-9063D4CF7779}" type="slidenum">
              <a:rPr lang="en-US" sz="1200">
                <a:solidFill>
                  <a:prstClr val="black"/>
                </a:solidFill>
              </a:rPr>
              <a:pPr>
                <a:buClr>
                  <a:srgbClr val="4F81BD"/>
                </a:buClr>
              </a:pPr>
              <a:t>29</a:t>
            </a:fld>
            <a:endParaRPr lang="en-US" sz="1200">
              <a:solidFill>
                <a:prstClr val="black"/>
              </a:solidFill>
            </a:endParaRPr>
          </a:p>
        </p:txBody>
      </p:sp>
    </p:spTree>
    <p:extLst>
      <p:ext uri="{BB962C8B-B14F-4D97-AF65-F5344CB8AC3E}">
        <p14:creationId xmlns:p14="http://schemas.microsoft.com/office/powerpoint/2010/main" val="90549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500" dirty="0">
                <a:solidFill>
                  <a:srgbClr val="FF0000"/>
                </a:solidFill>
              </a:rPr>
              <a:t>Chart by the renowned healthcare statistics group, Kaiser</a:t>
            </a:r>
          </a:p>
          <a:p>
            <a:pPr eaLnBrk="1" hangingPunct="1">
              <a:spcBef>
                <a:spcPct val="0"/>
              </a:spcBef>
              <a:buFontTx/>
              <a:buChar char="•"/>
            </a:pPr>
            <a:endParaRPr lang="en-US" sz="1500" dirty="0">
              <a:solidFill>
                <a:srgbClr val="FF0000"/>
              </a:solidFill>
            </a:endParaRPr>
          </a:p>
          <a:p>
            <a:pPr eaLnBrk="1" hangingPunct="1">
              <a:spcBef>
                <a:spcPct val="0"/>
              </a:spcBef>
              <a:buFontTx/>
              <a:buChar char="•"/>
            </a:pPr>
            <a:r>
              <a:rPr lang="en-US" sz="1500" dirty="0">
                <a:solidFill>
                  <a:srgbClr val="FF0000"/>
                </a:solidFill>
              </a:rPr>
              <a:t>Tracked the rates of increase over an 18 year period.</a:t>
            </a:r>
          </a:p>
          <a:p>
            <a:pPr eaLnBrk="1" hangingPunct="1">
              <a:spcBef>
                <a:spcPct val="0"/>
              </a:spcBef>
              <a:buFontTx/>
              <a:buChar char="•"/>
            </a:pPr>
            <a:endParaRPr lang="en-US" sz="1500" dirty="0">
              <a:solidFill>
                <a:srgbClr val="FF0000"/>
              </a:solidFill>
            </a:endParaRPr>
          </a:p>
          <a:p>
            <a:pPr eaLnBrk="1" hangingPunct="1">
              <a:spcBef>
                <a:spcPct val="0"/>
              </a:spcBef>
              <a:buFontTx/>
              <a:buChar char="•"/>
            </a:pPr>
            <a:r>
              <a:rPr lang="en-US" sz="1500" dirty="0">
                <a:solidFill>
                  <a:srgbClr val="FF0000"/>
                </a:solidFill>
              </a:rPr>
              <a:t>The Rapid increase in the cost of healthcare is why we have a healthcare crisis.</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826903-2C9E-46FF-8057-4448C5D7AFA7}"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1263118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savings check-up allows the user to estimate their health care costs</a:t>
            </a:r>
            <a:r>
              <a:rPr lang="en-US" baseline="0" dirty="0" smtClean="0"/>
              <a:t> in retirement be entering in information about their life, health situation, spouse/partner information, as well as estimations for future health issues. The number generated shows how much their health care costs would be, how much is covered by Medicare/their HSA, and how much their estimated shortage would be. </a:t>
            </a:r>
          </a:p>
          <a:p>
            <a:endParaRPr lang="en-US" dirty="0"/>
          </a:p>
          <a:p>
            <a:r>
              <a:rPr lang="en-US" baseline="0" dirty="0" smtClean="0"/>
              <a:t>Enhanced graphics make this experience more intuitive and informative for the user- and in the end makes is simple to estimate health care costs over a lifetime and through retirement. </a:t>
            </a:r>
            <a:r>
              <a:rPr lang="en-US" dirty="0" smtClean="0"/>
              <a:t>Our </a:t>
            </a:r>
            <a:r>
              <a:rPr lang="en-US" baseline="0" dirty="0" smtClean="0"/>
              <a:t>H</a:t>
            </a:r>
            <a:r>
              <a:rPr lang="en-US" dirty="0" smtClean="0"/>
              <a:t>ealth Savings Checkup online tool allows the user to estimate the health care dollars they’ll need in </a:t>
            </a:r>
            <a:r>
              <a:rPr lang="en-US" baseline="0" dirty="0" smtClean="0"/>
              <a:t>retirement. It delivers an</a:t>
            </a:r>
            <a:r>
              <a:rPr lang="en-US" dirty="0" smtClean="0"/>
              <a:t> important </a:t>
            </a:r>
            <a:r>
              <a:rPr lang="en-US" baseline="0" dirty="0" smtClean="0"/>
              <a:t>message about saving for out-of-pocket costs now and in the future. </a:t>
            </a:r>
          </a:p>
          <a:p>
            <a:endParaRPr lang="en-US" dirty="0"/>
          </a:p>
          <a:p>
            <a:r>
              <a:rPr lang="en-US" baseline="0" dirty="0" smtClean="0"/>
              <a:t>People love the engaging and interactive nature of the Health Savings Checkup, and this is an Optum differentiator that none</a:t>
            </a:r>
            <a:r>
              <a:rPr lang="en-US" dirty="0" smtClean="0"/>
              <a:t> of our competitors have.</a:t>
            </a:r>
            <a:endParaRPr lang="en-US" baseline="0" dirty="0" smtClean="0"/>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FD7047A-FE71-47CF-8BE4-C1AC9C3D4052}"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82804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savings check-up allows the user to estimate their health care costs</a:t>
            </a:r>
            <a:r>
              <a:rPr lang="en-US" baseline="0" dirty="0" smtClean="0"/>
              <a:t> in retirement be entering in information about their life, health situation, spouse/partner information, as well as estimations for future health issues. The number generated shows how much their health care costs would be, how much is covered by Medicare/their HSA, and how much their estimated shortage would be. </a:t>
            </a:r>
          </a:p>
          <a:p>
            <a:endParaRPr lang="en-US" dirty="0"/>
          </a:p>
          <a:p>
            <a:r>
              <a:rPr lang="en-US" baseline="0" dirty="0" smtClean="0"/>
              <a:t>Enhanced graphics make this experience more intuitive and informative for the user- and in the end makes is simple to estimate health care costs over a lifetime and through retirement. </a:t>
            </a:r>
            <a:r>
              <a:rPr lang="en-US" dirty="0" smtClean="0"/>
              <a:t>Our </a:t>
            </a:r>
            <a:r>
              <a:rPr lang="en-US" baseline="0" dirty="0" smtClean="0"/>
              <a:t>H</a:t>
            </a:r>
            <a:r>
              <a:rPr lang="en-US" dirty="0" smtClean="0"/>
              <a:t>ealth Savings Checkup online tool allows the user to estimate the health care dollars they’ll need in </a:t>
            </a:r>
            <a:r>
              <a:rPr lang="en-US" baseline="0" dirty="0" smtClean="0"/>
              <a:t>retirement. It delivers an</a:t>
            </a:r>
            <a:r>
              <a:rPr lang="en-US" dirty="0" smtClean="0"/>
              <a:t> important </a:t>
            </a:r>
            <a:r>
              <a:rPr lang="en-US" baseline="0" dirty="0" smtClean="0"/>
              <a:t>message about saving for out-of-pocket costs now and in the future. </a:t>
            </a:r>
          </a:p>
          <a:p>
            <a:endParaRPr lang="en-US" dirty="0"/>
          </a:p>
          <a:p>
            <a:r>
              <a:rPr lang="en-US" baseline="0" dirty="0" smtClean="0"/>
              <a:t>People love the engaging and interactive nature of the Health Savings Checkup, and this is an Optum differentiator that none</a:t>
            </a:r>
            <a:r>
              <a:rPr lang="en-US" dirty="0" smtClean="0"/>
              <a:t> of our competitors have.</a:t>
            </a:r>
            <a:endParaRPr lang="en-US" baseline="0" dirty="0" smtClean="0"/>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FD7047A-FE71-47CF-8BE4-C1AC9C3D405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578886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2707" name="Notes Placeholder 2"/>
          <p:cNvSpPr>
            <a:spLocks noGrp="1"/>
          </p:cNvSpPr>
          <p:nvPr>
            <p:ph type="body" idx="1"/>
          </p:nvPr>
        </p:nvSpPr>
        <p:spPr>
          <a:noFill/>
        </p:spPr>
        <p:txBody>
          <a:bodyPr/>
          <a:lstStyle/>
          <a:p>
            <a:pPr eaLnBrk="1" hangingPunct="1"/>
            <a:r>
              <a:rPr lang="en-US" dirty="0" smtClean="0">
                <a:latin typeface="Arial" pitchFamily="34" charset="0"/>
                <a:ea typeface="ＭＳ Ｐゴシック" pitchFamily="34" charset="-128"/>
                <a:cs typeface="Arial Unicode MS" pitchFamily="34" charset="-128"/>
              </a:rPr>
              <a:t>If you have questions about your HSA, you can call the toll-free customer service number listed on the back of your debit card.  You can also visit optumbank.com. The web site contains lots of easy-to-use information, frequently-asked questions and tools to help you better understand your HSA. Or, you can talk to your employer.</a:t>
            </a:r>
          </a:p>
          <a:p>
            <a:pPr eaLnBrk="1" hangingPunct="1"/>
            <a:endParaRPr lang="en-US" dirty="0" smtClean="0">
              <a:latin typeface="Arial" pitchFamily="34" charset="0"/>
              <a:ea typeface="ＭＳ Ｐゴシック" pitchFamily="34" charset="-128"/>
              <a:cs typeface="Arial Unicode MS" pitchFamily="34" charset="-128"/>
            </a:endParaRPr>
          </a:p>
          <a:p>
            <a:pPr eaLnBrk="1" hangingPunct="1"/>
            <a:endParaRPr lang="en-US" dirty="0" smtClean="0">
              <a:latin typeface="Arial" pitchFamily="34" charset="0"/>
              <a:ea typeface="ＭＳ Ｐゴシック" pitchFamily="34" charset="-128"/>
              <a:cs typeface="Arial Unicode MS" pitchFamily="34" charset="-128"/>
            </a:endParaRPr>
          </a:p>
        </p:txBody>
      </p:sp>
      <p:sp>
        <p:nvSpPr>
          <p:cNvPr id="72708" name="Slide Number Placeholder 3"/>
          <p:cNvSpPr>
            <a:spLocks noGrp="1"/>
          </p:cNvSpPr>
          <p:nvPr>
            <p:ph type="sldNum" sz="quarter" idx="5"/>
          </p:nvPr>
        </p:nvSpPr>
        <p:spPr>
          <a:noFill/>
        </p:spPr>
        <p:txBody>
          <a:bodyPr/>
          <a:lstStyle>
            <a:lvl1pPr eaLnBrk="0" hangingPunct="0">
              <a:defRPr sz="2100">
                <a:solidFill>
                  <a:schemeClr val="tx1"/>
                </a:solidFill>
                <a:latin typeface="Arial" pitchFamily="34" charset="0"/>
                <a:ea typeface="ＭＳ Ｐゴシック" pitchFamily="34" charset="-128"/>
              </a:defRPr>
            </a:lvl1pPr>
            <a:lvl2pPr marL="772426" indent="-297087" eaLnBrk="0" hangingPunct="0">
              <a:defRPr sz="2100">
                <a:solidFill>
                  <a:schemeClr val="tx1"/>
                </a:solidFill>
                <a:latin typeface="Arial" pitchFamily="34" charset="0"/>
                <a:ea typeface="ＭＳ Ｐゴシック" pitchFamily="34" charset="-128"/>
              </a:defRPr>
            </a:lvl2pPr>
            <a:lvl3pPr marL="1188347" indent="-237669" eaLnBrk="0" hangingPunct="0">
              <a:defRPr sz="2100">
                <a:solidFill>
                  <a:schemeClr val="tx1"/>
                </a:solidFill>
                <a:latin typeface="Arial" pitchFamily="34" charset="0"/>
                <a:ea typeface="ＭＳ Ｐゴシック" pitchFamily="34" charset="-128"/>
              </a:defRPr>
            </a:lvl3pPr>
            <a:lvl4pPr marL="1663686" indent="-237669" eaLnBrk="0" hangingPunct="0">
              <a:defRPr sz="2100">
                <a:solidFill>
                  <a:schemeClr val="tx1"/>
                </a:solidFill>
                <a:latin typeface="Arial" pitchFamily="34" charset="0"/>
                <a:ea typeface="ＭＳ Ｐゴシック" pitchFamily="34" charset="-128"/>
              </a:defRPr>
            </a:lvl4pPr>
            <a:lvl5pPr marL="2139026" indent="-237669" eaLnBrk="0" hangingPunct="0">
              <a:defRPr sz="2100">
                <a:solidFill>
                  <a:schemeClr val="tx1"/>
                </a:solidFill>
                <a:latin typeface="Arial" pitchFamily="34" charset="0"/>
                <a:ea typeface="ＭＳ Ｐゴシック" pitchFamily="34" charset="-128"/>
              </a:defRPr>
            </a:lvl5pPr>
            <a:lvl6pPr marL="2614364"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6pPr>
            <a:lvl7pPr marL="3089702"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7pPr>
            <a:lvl8pPr marL="3565041"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8pPr>
            <a:lvl9pPr marL="4040380" indent="-237669" eaLnBrk="0" fontAlgn="base" hangingPunct="0">
              <a:lnSpc>
                <a:spcPct val="95000"/>
              </a:lnSpc>
              <a:spcBef>
                <a:spcPct val="0"/>
              </a:spcBef>
              <a:spcAft>
                <a:spcPct val="35000"/>
              </a:spcAft>
              <a:buClr>
                <a:schemeClr val="accent1"/>
              </a:buClr>
              <a:buChar char="•"/>
              <a:defRPr sz="2100">
                <a:solidFill>
                  <a:schemeClr val="tx1"/>
                </a:solidFill>
                <a:latin typeface="Arial" pitchFamily="34" charset="0"/>
                <a:ea typeface="ＭＳ Ｐゴシック" pitchFamily="34" charset="-128"/>
              </a:defRPr>
            </a:lvl9pPr>
          </a:lstStyle>
          <a:p>
            <a:pPr>
              <a:buClr>
                <a:srgbClr val="4F81BD"/>
              </a:buClr>
            </a:pPr>
            <a:fld id="{0242F980-5FA2-43EC-9606-633F0DA4E1F1}" type="slidenum">
              <a:rPr lang="en-US" sz="1200">
                <a:solidFill>
                  <a:prstClr val="black"/>
                </a:solidFill>
              </a:rPr>
              <a:pPr>
                <a:buClr>
                  <a:srgbClr val="4F81BD"/>
                </a:buClr>
              </a:pPr>
              <a:t>32</a:t>
            </a:fld>
            <a:endParaRPr lang="en-US" sz="1200">
              <a:solidFill>
                <a:prstClr val="black"/>
              </a:solidFill>
            </a:endParaRPr>
          </a:p>
        </p:txBody>
      </p:sp>
    </p:spTree>
    <p:extLst>
      <p:ext uri="{BB962C8B-B14F-4D97-AF65-F5344CB8AC3E}">
        <p14:creationId xmlns:p14="http://schemas.microsoft.com/office/powerpoint/2010/main" val="2768549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sz="1500" dirty="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16F5F-B50D-49B5-A977-1DAB9394114D}" type="slidenum">
              <a:rPr lang="en-US">
                <a:cs typeface="Arial" charset="0"/>
              </a:rPr>
              <a:pPr fontAlgn="base">
                <a:spcBef>
                  <a:spcPct val="0"/>
                </a:spcBef>
                <a:spcAft>
                  <a:spcPct val="0"/>
                </a:spcAft>
                <a:defRPr/>
              </a:pPr>
              <a:t>33</a:t>
            </a:fld>
            <a:endParaRPr lang="en-US" dirty="0">
              <a:cs typeface="Arial" charset="0"/>
            </a:endParaRPr>
          </a:p>
        </p:txBody>
      </p:sp>
    </p:spTree>
    <p:extLst>
      <p:ext uri="{BB962C8B-B14F-4D97-AF65-F5344CB8AC3E}">
        <p14:creationId xmlns:p14="http://schemas.microsoft.com/office/powerpoint/2010/main" val="362974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an</a:t>
            </a:r>
            <a:r>
              <a:rPr lang="en-US" baseline="0" dirty="0" smtClean="0"/>
              <a:t> optimist cynic – but I think it’s up to the American public to fix this problem!</a:t>
            </a:r>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4</a:t>
            </a:fld>
            <a:endParaRPr lang="en-US" dirty="0"/>
          </a:p>
        </p:txBody>
      </p:sp>
    </p:spTree>
    <p:extLst>
      <p:ext uri="{BB962C8B-B14F-4D97-AF65-F5344CB8AC3E}">
        <p14:creationId xmlns:p14="http://schemas.microsoft.com/office/powerpoint/2010/main" val="81123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one new thing you learn today … this should be it (although</a:t>
            </a:r>
            <a:r>
              <a:rPr lang="en-US" baseline="0" dirty="0" smtClean="0"/>
              <a:t> I hope you learn more).</a:t>
            </a:r>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5</a:t>
            </a:fld>
            <a:endParaRPr lang="en-US" dirty="0"/>
          </a:p>
        </p:txBody>
      </p:sp>
    </p:spTree>
    <p:extLst>
      <p:ext uri="{BB962C8B-B14F-4D97-AF65-F5344CB8AC3E}">
        <p14:creationId xmlns:p14="http://schemas.microsoft.com/office/powerpoint/2010/main" val="257743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500" dirty="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79BE13-2C52-4D6F-BEC8-5A14E01465A4}"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p14="http://schemas.microsoft.com/office/powerpoint/2010/main" val="52729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999">
              <a:defRPr/>
            </a:pPr>
            <a:r>
              <a:rPr lang="en-US" dirty="0" smtClean="0">
                <a:ea typeface="ＭＳ Ｐゴシック" charset="0"/>
              </a:rPr>
              <a:t>Avoid</a:t>
            </a:r>
            <a:r>
              <a:rPr lang="en-US" baseline="0" dirty="0" smtClean="0">
                <a:ea typeface="ＭＳ Ｐゴシック" charset="0"/>
              </a:rPr>
              <a:t> spending healthcare $$ by being healthy!!</a:t>
            </a:r>
          </a:p>
          <a:p>
            <a:pPr defTabSz="930999">
              <a:defRPr/>
            </a:pPr>
            <a:endParaRPr lang="en-US" dirty="0" smtClean="0">
              <a:ea typeface="ＭＳ Ｐゴシック" charset="0"/>
            </a:endParaRPr>
          </a:p>
          <a:p>
            <a:pPr defTabSz="930999">
              <a:defRPr/>
            </a:pPr>
            <a:r>
              <a:rPr lang="en-US" dirty="0" smtClean="0">
                <a:ea typeface="ＭＳ Ｐゴシック" charset="0"/>
              </a:rPr>
              <a:t>For a complete list of preventive services covered by your plan, refer to your Highmark website.</a:t>
            </a:r>
          </a:p>
          <a:p>
            <a:endParaRPr lang="en-US" b="1" u="sng"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7</a:t>
            </a:fld>
            <a:endParaRPr lang="en-US" dirty="0"/>
          </a:p>
        </p:txBody>
      </p:sp>
    </p:spTree>
    <p:extLst>
      <p:ext uri="{BB962C8B-B14F-4D97-AF65-F5344CB8AC3E}">
        <p14:creationId xmlns:p14="http://schemas.microsoft.com/office/powerpoint/2010/main" val="130718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8</a:t>
            </a:fld>
            <a:endParaRPr lang="en-US" dirty="0"/>
          </a:p>
        </p:txBody>
      </p:sp>
    </p:spTree>
    <p:extLst>
      <p:ext uri="{BB962C8B-B14F-4D97-AF65-F5344CB8AC3E}">
        <p14:creationId xmlns:p14="http://schemas.microsoft.com/office/powerpoint/2010/main" val="85584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Telehealth usage – 12</a:t>
            </a:r>
            <a:r>
              <a:rPr lang="en-US" baseline="0" dirty="0" smtClean="0"/>
              <a:t> telehealth visits in 2018. 5 dependents and 7 employees. 8 females, 4 males. Out of </a:t>
            </a:r>
            <a:r>
              <a:rPr lang="en-US" baseline="0" smtClean="0"/>
              <a:t>1400 members.</a:t>
            </a:r>
            <a:endParaRPr lang="en-US" dirty="0"/>
          </a:p>
        </p:txBody>
      </p:sp>
      <p:sp>
        <p:nvSpPr>
          <p:cNvPr id="4" name="Slide Number Placeholder 3"/>
          <p:cNvSpPr>
            <a:spLocks noGrp="1"/>
          </p:cNvSpPr>
          <p:nvPr>
            <p:ph type="sldNum" sz="quarter" idx="10"/>
          </p:nvPr>
        </p:nvSpPr>
        <p:spPr/>
        <p:txBody>
          <a:bodyPr/>
          <a:lstStyle/>
          <a:p>
            <a:pPr>
              <a:defRPr/>
            </a:pPr>
            <a:fld id="{294CFEFA-E7EC-433B-AD0F-9DCC6C856DD5}" type="slidenum">
              <a:rPr lang="en-US" smtClean="0"/>
              <a:pPr>
                <a:defRPr/>
              </a:pPr>
              <a:t>9</a:t>
            </a:fld>
            <a:endParaRPr lang="en-US" dirty="0"/>
          </a:p>
        </p:txBody>
      </p:sp>
    </p:spTree>
    <p:extLst>
      <p:ext uri="{BB962C8B-B14F-4D97-AF65-F5344CB8AC3E}">
        <p14:creationId xmlns:p14="http://schemas.microsoft.com/office/powerpoint/2010/main" val="241595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192685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2745323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3227642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1658347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5746538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42350912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20626992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23110053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33088375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5696249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17719995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1923E4-DDAD-413C-8034-3B26DE87662F}" type="slidenum">
              <a:rPr lang="en-US" smtClean="0"/>
              <a:t>‹#›</a:t>
            </a:fld>
            <a:endParaRPr lang="en-US" dirty="0"/>
          </a:p>
        </p:txBody>
      </p:sp>
    </p:spTree>
    <p:extLst>
      <p:ext uri="{BB962C8B-B14F-4D97-AF65-F5344CB8AC3E}">
        <p14:creationId xmlns:p14="http://schemas.microsoft.com/office/powerpoint/2010/main" val="22880011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3524485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33270791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6745337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7379483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22768900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26474464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316101821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17235569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14324628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304800" y="228600"/>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4054524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140115635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Title Placeholder 1"/>
          <p:cNvSpPr txBox="1">
            <a:spLocks/>
          </p:cNvSpPr>
          <p:nvPr userDrawn="1"/>
        </p:nvSpPr>
        <p:spPr>
          <a:xfrm>
            <a:off x="289493" y="145833"/>
            <a:ext cx="7696200" cy="487363"/>
          </a:xfrm>
          <a:prstGeom prst="rect">
            <a:avLst/>
          </a:prstGeom>
        </p:spPr>
        <p:txBody>
          <a:bodyPr anchor="ctr">
            <a:normAutofit/>
          </a:bodyPr>
          <a:lstStyle/>
          <a:p>
            <a:pPr fontAlgn="auto">
              <a:spcAft>
                <a:spcPts val="0"/>
              </a:spcAft>
              <a:defRPr/>
            </a:pPr>
            <a:endParaRPr lang="en-US" sz="2400" dirty="0">
              <a:solidFill>
                <a:schemeClr val="bg1">
                  <a:lumMod val="95000"/>
                </a:schemeClr>
              </a:solidFill>
              <a:latin typeface="Optima" pitchFamily="34" charset="0"/>
              <a:ea typeface="+mj-ea"/>
              <a:cs typeface="+mj-cs"/>
            </a:endParaRPr>
          </a:p>
        </p:txBody>
      </p:sp>
      <p:sp>
        <p:nvSpPr>
          <p:cNvPr id="3" name="Content Placeholder 2"/>
          <p:cNvSpPr>
            <a:spLocks noGrp="1"/>
          </p:cNvSpPr>
          <p:nvPr>
            <p:ph idx="1"/>
          </p:nvPr>
        </p:nvSpPr>
        <p:spPr>
          <a:xfrm>
            <a:off x="685800" y="1600200"/>
            <a:ext cx="8153400" cy="4525963"/>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6705600" y="6324600"/>
            <a:ext cx="2133600" cy="365125"/>
          </a:xfrm>
          <a:prstGeom prst="rect">
            <a:avLst/>
          </a:prstGeom>
        </p:spPr>
        <p:txBody>
          <a:bodyPr/>
          <a:lstStyle>
            <a:lvl1pPr fontAlgn="auto">
              <a:spcBef>
                <a:spcPts val="0"/>
              </a:spcBef>
              <a:spcAft>
                <a:spcPts val="0"/>
              </a:spcAft>
              <a:defRPr>
                <a:solidFill>
                  <a:schemeClr val="bg1">
                    <a:lumMod val="75000"/>
                  </a:schemeClr>
                </a:solidFill>
                <a:latin typeface="+mn-lt"/>
                <a:cs typeface="+mn-cs"/>
              </a:defRPr>
            </a:lvl1pPr>
          </a:lstStyle>
          <a:p>
            <a:pPr>
              <a:defRPr/>
            </a:pPr>
            <a:r>
              <a:rPr lang="en-US" dirty="0"/>
              <a:t>slide </a:t>
            </a:r>
            <a:fld id="{6F8344E1-EAC2-4730-A389-5A90CB808205}" type="slidenum">
              <a:rPr lang="en-US"/>
              <a:pPr>
                <a:defRPr/>
              </a:pPr>
              <a:t>‹#›</a:t>
            </a:fld>
            <a:endParaRPr lang="en-US" dirty="0"/>
          </a:p>
        </p:txBody>
      </p:sp>
      <p:sp>
        <p:nvSpPr>
          <p:cNvPr id="7" name="Slide Number Placeholder 5"/>
          <p:cNvSpPr txBox="1">
            <a:spLocks/>
          </p:cNvSpPr>
          <p:nvPr userDrawn="1"/>
        </p:nvSpPr>
        <p:spPr>
          <a:xfrm>
            <a:off x="6956993" y="747015"/>
            <a:ext cx="2057400" cy="2520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7AAE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1923E4-DDAD-413C-8034-3B26DE87662F}" type="slidenum">
              <a:rPr lang="en-US" smtClean="0"/>
              <a:pPr/>
              <a:t>‹#›</a:t>
            </a:fld>
            <a:endParaRPr lang="en-US" dirty="0"/>
          </a:p>
        </p:txBody>
      </p:sp>
    </p:spTree>
    <p:extLst>
      <p:ext uri="{BB962C8B-B14F-4D97-AF65-F5344CB8AC3E}">
        <p14:creationId xmlns:p14="http://schemas.microsoft.com/office/powerpoint/2010/main" val="6159603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Walkin business">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l="19854" r="5150"/>
          <a:stretch/>
        </p:blipFill>
        <p:spPr>
          <a:xfrm>
            <a:off x="0" y="-312"/>
            <a:ext cx="9144000" cy="6858623"/>
          </a:xfrm>
          <a:prstGeom prst="rect">
            <a:avLst/>
          </a:prstGeom>
        </p:spPr>
      </p:pic>
      <p:sp>
        <p:nvSpPr>
          <p:cNvPr id="11" name="Rectangle 10"/>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lnSpc>
                <a:spcPct val="95000"/>
              </a:lnSpc>
              <a:spcBef>
                <a:spcPct val="0"/>
              </a:spcBef>
              <a:spcAft>
                <a:spcPct val="0"/>
              </a:spcAft>
              <a:buClr>
                <a:srgbClr val="E87722"/>
              </a:buClr>
              <a:buFontTx/>
              <a:buChar char="•"/>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10"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7954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lifestyl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l="22795" r="2208"/>
          <a:stretch/>
        </p:blipFill>
        <p:spPr>
          <a:xfrm>
            <a:off x="0" y="-312"/>
            <a:ext cx="9144000" cy="6858623"/>
          </a:xfrm>
          <a:prstGeom prst="rect">
            <a:avLst/>
          </a:prstGeom>
        </p:spPr>
      </p:pic>
      <p:sp>
        <p:nvSpPr>
          <p:cNvPr id="11" name="Rectangle 10"/>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lnSpc>
                <a:spcPct val="95000"/>
              </a:lnSpc>
              <a:spcBef>
                <a:spcPct val="0"/>
              </a:spcBef>
              <a:spcAft>
                <a:spcPct val="0"/>
              </a:spcAft>
              <a:buClr>
                <a:srgbClr val="E87722"/>
              </a:buClr>
              <a:buFontTx/>
              <a:buChar char="•"/>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915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Walkin clinic">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22059" r="2944"/>
          <a:stretch/>
        </p:blipFill>
        <p:spPr>
          <a:xfrm>
            <a:off x="0" y="-312"/>
            <a:ext cx="9144000" cy="6858623"/>
          </a:xfrm>
          <a:prstGeom prst="rect">
            <a:avLst/>
          </a:prstGeom>
        </p:spPr>
      </p:pic>
      <p:sp>
        <p:nvSpPr>
          <p:cNvPr id="11" name="Rectangle 10"/>
          <p:cNvSpPr/>
          <p:nvPr/>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lnSpc>
                <a:spcPct val="95000"/>
              </a:lnSpc>
              <a:spcBef>
                <a:spcPct val="0"/>
              </a:spcBef>
              <a:spcAft>
                <a:spcPct val="0"/>
              </a:spcAft>
              <a:buClr>
                <a:srgbClr val="E87722"/>
              </a:buClr>
              <a:buFontTx/>
              <a:buChar char="•"/>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370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0" y="0"/>
            <a:ext cx="9144001" cy="6858623"/>
          </a:xfrm>
          <a:prstGeom prst="rect">
            <a:avLst/>
          </a:prstGeom>
          <a:noFill/>
        </p:spPr>
        <p:txBody>
          <a:bodyPr>
            <a:noAutofit/>
          </a:bodyPr>
          <a:lstStyle>
            <a:lvl1pPr marL="0" indent="0">
              <a:buNone/>
              <a:defRPr/>
            </a:lvl1pPr>
          </a:lstStyle>
          <a:p>
            <a:r>
              <a:rPr lang="en-US" smtClean="0"/>
              <a:t>Click icon to add picture</a:t>
            </a: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12"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
        <p:nvSpPr>
          <p:cNvPr id="3" name="Rectangle 2"/>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Tree>
    <p:extLst>
      <p:ext uri="{BB962C8B-B14F-4D97-AF65-F5344CB8AC3E}">
        <p14:creationId xmlns:p14="http://schemas.microsoft.com/office/powerpoint/2010/main" val="79105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Preferred text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840105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027009"/>
      </p:ext>
    </p:extLst>
  </p:cSld>
  <p:clrMapOvr>
    <a:masterClrMapping/>
  </p:clrMapOvr>
  <p:transition>
    <p:fade/>
  </p:transition>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388620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3"/>
          <p:cNvSpPr>
            <a:spLocks noGrp="1"/>
          </p:cNvSpPr>
          <p:nvPr>
            <p:ph type="body" sz="quarter" idx="12"/>
          </p:nvPr>
        </p:nvSpPr>
        <p:spPr>
          <a:xfrm>
            <a:off x="4786539" y="1354138"/>
            <a:ext cx="4060825"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535211"/>
      </p:ext>
    </p:extLst>
  </p:cSld>
  <p:clrMapOvr>
    <a:masterClrMapping/>
  </p:clrMapOvr>
  <p:transition>
    <p:fade/>
  </p:transition>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1"/>
          </p:nvPr>
        </p:nvSpPr>
        <p:spPr>
          <a:xfrm>
            <a:off x="457200" y="1354138"/>
            <a:ext cx="840105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664752"/>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1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1"/>
          </p:nvPr>
        </p:nvSpPr>
        <p:spPr>
          <a:xfrm>
            <a:off x="457200" y="1354138"/>
            <a:ext cx="388620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4788127" y="1354138"/>
            <a:ext cx="4059237"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140324"/>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cxnSp>
        <p:nvCxnSpPr>
          <p:cNvPr id="5" name="Straight Connector 4"/>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589035"/>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42349670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2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199" y="1354138"/>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5" name="Content Placeholder 2"/>
          <p:cNvSpPr>
            <a:spLocks noGrp="1"/>
          </p:cNvSpPr>
          <p:nvPr>
            <p:ph idx="13"/>
          </p:nvPr>
        </p:nvSpPr>
        <p:spPr>
          <a:xfrm>
            <a:off x="4800600" y="1354138"/>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467903"/>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5"/>
            <a:ext cx="8402637"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6" name="Text Placeholder 5"/>
          <p:cNvSpPr>
            <a:spLocks noGrp="1"/>
          </p:cNvSpPr>
          <p:nvPr>
            <p:ph type="body" sz="quarter" idx="12"/>
          </p:nvPr>
        </p:nvSpPr>
        <p:spPr>
          <a:xfrm>
            <a:off x="457201" y="799700"/>
            <a:ext cx="8401081" cy="511175"/>
          </a:xfrm>
        </p:spPr>
        <p:txBody>
          <a:bodyPr anchor="b"/>
          <a:lstStyle>
            <a:lvl1pPr>
              <a:defRPr>
                <a:solidFill>
                  <a:schemeClr val="accent4"/>
                </a:solidFill>
              </a:defRPr>
            </a:lvl1pPr>
          </a:lstStyle>
          <a:p>
            <a:pPr lvl="0"/>
            <a:r>
              <a:rPr lang="en-US" smtClean="0"/>
              <a:t>Click to edit Master text styles</a:t>
            </a:r>
          </a:p>
        </p:txBody>
      </p:sp>
      <p:cxnSp>
        <p:nvCxnSpPr>
          <p:cNvPr id="7" name="Straight Connector 6"/>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614654"/>
      </p:ext>
    </p:extLst>
  </p:cSld>
  <p:clrMapOvr>
    <a:masterClrMapping/>
  </p:clrMapOvr>
  <p:transition>
    <p:fade/>
  </p:transition>
  <p:timing>
    <p:tnLst>
      <p:par>
        <p:cT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title and content 1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4"/>
            <a:ext cx="3978871"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6" name="Text Placeholder 5"/>
          <p:cNvSpPr>
            <a:spLocks noGrp="1"/>
          </p:cNvSpPr>
          <p:nvPr>
            <p:ph type="body" sz="quarter" idx="12"/>
          </p:nvPr>
        </p:nvSpPr>
        <p:spPr>
          <a:xfrm>
            <a:off x="457201" y="803475"/>
            <a:ext cx="8401049" cy="511175"/>
          </a:xfrm>
        </p:spPr>
        <p:txBody>
          <a:bodyPr anchor="b"/>
          <a:lstStyle>
            <a:lvl1pPr>
              <a:defRPr>
                <a:solidFill>
                  <a:schemeClr val="accent4"/>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4786539" y="1781174"/>
            <a:ext cx="4060825"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cxnSp>
        <p:nvCxnSpPr>
          <p:cNvPr id="9" name="Straight Connector 8"/>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827389"/>
      </p:ext>
    </p:extLst>
  </p:cSld>
  <p:clrMapOvr>
    <a:masterClrMapping/>
  </p:clrMapOvr>
  <p:transition>
    <p:fade/>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ub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87" y="1781175"/>
            <a:ext cx="8396863"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cxnSp>
        <p:nvCxnSpPr>
          <p:cNvPr id="8" name="Straight Connector 7"/>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66607"/>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51" y="1781175"/>
            <a:ext cx="3975730"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3"/>
          </p:nvPr>
        </p:nvSpPr>
        <p:spPr>
          <a:xfrm>
            <a:off x="460551" y="914400"/>
            <a:ext cx="8397700" cy="403225"/>
          </a:xfrm>
        </p:spPr>
        <p:txBody>
          <a:bodyPr anchor="b"/>
          <a:lstStyle>
            <a:lvl1pPr>
              <a:defRPr>
                <a:solidFill>
                  <a:schemeClr val="accent4"/>
                </a:solidFill>
              </a:defRPr>
            </a:lvl1pPr>
          </a:lstStyle>
          <a:p>
            <a:pPr lvl="0"/>
            <a:r>
              <a:rPr lang="en-US" smtClean="0"/>
              <a:t>Click to edit Master text styles</a:t>
            </a:r>
          </a:p>
        </p:txBody>
      </p:sp>
      <p:sp>
        <p:nvSpPr>
          <p:cNvPr id="7" name="Content Placeholder 2"/>
          <p:cNvSpPr>
            <a:spLocks noGrp="1"/>
          </p:cNvSpPr>
          <p:nvPr>
            <p:ph idx="14"/>
          </p:nvPr>
        </p:nvSpPr>
        <p:spPr>
          <a:xfrm>
            <a:off x="4788126" y="1781175"/>
            <a:ext cx="4059238"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cxnSp>
        <p:nvCxnSpPr>
          <p:cNvPr id="9" name="Straight Connector 8"/>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312408"/>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title and 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457201" y="1781174"/>
            <a:ext cx="8401049"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9" name="Straight Connector 8"/>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84996"/>
      </p:ext>
    </p:extLst>
  </p:cSld>
  <p:clrMapOvr>
    <a:masterClrMapping/>
  </p:clrMapOvr>
  <p:timing>
    <p:tnLst>
      <p:par>
        <p:cTn id="1" dur="indefinite" restart="never" nodeType="tmRoot"/>
      </p:par>
    </p:tnLst>
  </p:timing>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ubtitle and content 3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3"/>
          </p:nvPr>
        </p:nvSpPr>
        <p:spPr>
          <a:xfrm>
            <a:off x="463951" y="914400"/>
            <a:ext cx="8394681" cy="403225"/>
          </a:xfrm>
        </p:spPr>
        <p:txBody>
          <a:bodyPr anchor="b"/>
          <a:lstStyle>
            <a:lvl1pPr>
              <a:defRPr>
                <a:solidFill>
                  <a:schemeClr val="accent4"/>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462818" y="1781174"/>
            <a:ext cx="3974301"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p:cNvSpPr>
          <p:nvPr>
            <p:ph type="body" sz="quarter" idx="15"/>
          </p:nvPr>
        </p:nvSpPr>
        <p:spPr>
          <a:xfrm>
            <a:off x="4799013" y="1781174"/>
            <a:ext cx="4059237"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10" name="Straight Connector 9"/>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173254"/>
      </p:ext>
    </p:extLst>
  </p:cSld>
  <p:clrMapOvr>
    <a:masterClrMapping/>
  </p:clrMapOvr>
  <p:timing>
    <p:tnLst>
      <p:par>
        <p:cTn id="1" dur="indefinite" restart="never" nodeType="tmRoot"/>
      </p:par>
    </p:tnLst>
  </p:timing>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688874"/>
      </p:ext>
    </p:extLst>
  </p:cSld>
  <p:clrMapOvr>
    <a:masterClrMapping/>
  </p:clrMapOvr>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5" name="Text Placeholder 4"/>
          <p:cNvSpPr>
            <a:spLocks noGrp="1"/>
          </p:cNvSpPr>
          <p:nvPr>
            <p:ph type="body" sz="quarter" idx="13"/>
          </p:nvPr>
        </p:nvSpPr>
        <p:spPr>
          <a:xfrm>
            <a:off x="463167" y="914400"/>
            <a:ext cx="8404709" cy="403225"/>
          </a:xfrm>
        </p:spPr>
        <p:txBody>
          <a:bodyPr anchor="b"/>
          <a:lstStyle>
            <a:lvl1pPr>
              <a:defRPr>
                <a:solidFill>
                  <a:schemeClr val="accent4"/>
                </a:solidFill>
              </a:defRPr>
            </a:lvl1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8" name="Straight Connector 7"/>
          <p:cNvCxnSpPr/>
          <p:nvPr/>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27182"/>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pPr>
              <a:buClr>
                <a:srgbClr val="E87722"/>
              </a:buClr>
              <a:defRPr/>
            </a:pPr>
            <a:fld id="{667B9112-EFAF-403A-8116-0CD6ED547FD7}" type="slidenum">
              <a:rPr smtClean="0">
                <a:solidFill>
                  <a:srgbClr val="55565A"/>
                </a:solidFill>
              </a:rPr>
              <a:pPr>
                <a:buClr>
                  <a:srgbClr val="E87722"/>
                </a:buClr>
                <a:defRPr/>
              </a:pPr>
              <a:t>‹#›</a:t>
            </a:fld>
            <a:endParaRPr>
              <a:solidFill>
                <a:srgbClr val="55565A"/>
              </a:solidFill>
            </a:endParaRPr>
          </a:p>
        </p:txBody>
      </p:sp>
    </p:spTree>
    <p:extLst>
      <p:ext uri="{BB962C8B-B14F-4D97-AF65-F5344CB8AC3E}">
        <p14:creationId xmlns:p14="http://schemas.microsoft.com/office/powerpoint/2010/main" val="369591759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202413311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pPr>
              <a:buClr>
                <a:srgbClr val="E87722"/>
              </a:buClr>
              <a:defRPr/>
            </a:pPr>
            <a:fld id="{48EA9785-628B-4E00-AA13-F652B0ED476C}" type="slidenum">
              <a:rPr smtClean="0">
                <a:solidFill>
                  <a:srgbClr val="55565A"/>
                </a:solidFill>
              </a:rPr>
              <a:pPr>
                <a:buClr>
                  <a:srgbClr val="E87722"/>
                </a:buClr>
                <a:defRPr/>
              </a:pPr>
              <a:t>‹#›</a:t>
            </a:fld>
            <a:endParaRPr>
              <a:solidFill>
                <a:srgbClr val="55565A"/>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9778085"/>
      </p:ext>
    </p:extLst>
  </p:cSld>
  <p:clrMapOvr>
    <a:masterClrMapping/>
  </p:clrMapOvr>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or section divider - accent 1B">
    <p:spTree>
      <p:nvGrpSpPr>
        <p:cNvPr id="1" name=""/>
        <p:cNvGrpSpPr/>
        <p:nvPr/>
      </p:nvGrpSpPr>
      <p:grpSpPr>
        <a:xfrm>
          <a:off x="0" y="0"/>
          <a:ext cx="0" cy="0"/>
          <a:chOff x="0" y="0"/>
          <a:chExt cx="0" cy="0"/>
        </a:xfrm>
      </p:grpSpPr>
      <p:sp>
        <p:nvSpPr>
          <p:cNvPr id="13" name="Rectangle 12"/>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buClr>
                <a:srgbClr val="E87722"/>
              </a:buClr>
              <a:buFontTx/>
              <a:buChar char="•"/>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64412"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Presentation title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buClr>
                <a:srgbClr val="E87722"/>
              </a:buClr>
              <a:defRPr/>
            </a:pPr>
            <a:fld id="{48EA9785-628B-4E00-AA13-F652B0ED476C}" type="slidenum">
              <a:rPr smtClean="0">
                <a:solidFill>
                  <a:srgbClr val="FFFFFF"/>
                </a:solidFill>
              </a:rPr>
              <a:pPr>
                <a:buClr>
                  <a:srgbClr val="E87722"/>
                </a:buClr>
                <a:defRPr/>
              </a:pPr>
              <a:t>‹#›</a:t>
            </a:fld>
            <a:endParaRPr>
              <a:solidFill>
                <a:srgbClr val="FFFFFF"/>
              </a:solidFill>
            </a:endParaRPr>
          </a:p>
        </p:txBody>
      </p:sp>
    </p:spTree>
    <p:extLst>
      <p:ext uri="{BB962C8B-B14F-4D97-AF65-F5344CB8AC3E}">
        <p14:creationId xmlns:p14="http://schemas.microsoft.com/office/powerpoint/2010/main" val="278361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or section divider - accent 2B">
    <p:spTree>
      <p:nvGrpSpPr>
        <p:cNvPr id="1" name=""/>
        <p:cNvGrpSpPr/>
        <p:nvPr/>
      </p:nvGrpSpPr>
      <p:grpSpPr>
        <a:xfrm>
          <a:off x="0" y="0"/>
          <a:ext cx="0" cy="0"/>
          <a:chOff x="0" y="0"/>
          <a:chExt cx="0" cy="0"/>
        </a:xfrm>
      </p:grpSpPr>
      <p:sp>
        <p:nvSpPr>
          <p:cNvPr id="13" name="Rectangle 12"/>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buClr>
                <a:srgbClr val="E87722"/>
              </a:buClr>
              <a:buFontTx/>
              <a:buChar char="•"/>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buClr>
                <a:srgbClr val="E87722"/>
              </a:buClr>
              <a:defRPr/>
            </a:pPr>
            <a:fld id="{48EA9785-628B-4E00-AA13-F652B0ED476C}" type="slidenum">
              <a:rPr smtClean="0">
                <a:solidFill>
                  <a:srgbClr val="FFFFFF"/>
                </a:solidFill>
              </a:rPr>
              <a:pPr>
                <a:buClr>
                  <a:srgbClr val="E87722"/>
                </a:buClr>
                <a:defRPr/>
              </a:pPr>
              <a:t>‹#›</a:t>
            </a:fld>
            <a:endParaRPr>
              <a:solidFill>
                <a:srgbClr val="FFFFFF"/>
              </a:solidFill>
            </a:endParaRPr>
          </a:p>
        </p:txBody>
      </p:sp>
    </p:spTree>
    <p:extLst>
      <p:ext uri="{BB962C8B-B14F-4D97-AF65-F5344CB8AC3E}">
        <p14:creationId xmlns:p14="http://schemas.microsoft.com/office/powerpoint/2010/main" val="3595324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or section divider - accent 3b">
    <p:spTree>
      <p:nvGrpSpPr>
        <p:cNvPr id="1" name=""/>
        <p:cNvGrpSpPr/>
        <p:nvPr/>
      </p:nvGrpSpPr>
      <p:grpSpPr>
        <a:xfrm>
          <a:off x="0" y="0"/>
          <a:ext cx="0" cy="0"/>
          <a:chOff x="0" y="0"/>
          <a:chExt cx="0" cy="0"/>
        </a:xfrm>
      </p:grpSpPr>
      <p:sp>
        <p:nvSpPr>
          <p:cNvPr id="13" name="Rectangle 12"/>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p:nvSpPr>
        <p:spPr bwMode="auto">
          <a:xfrm>
            <a:off x="5648269" y="-1"/>
            <a:ext cx="3495732" cy="6858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buClr>
                <a:srgbClr val="E87722"/>
              </a:buClr>
              <a:buFontTx/>
              <a:buChar char="•"/>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4"/>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buClr>
                <a:srgbClr val="E87722"/>
              </a:buClr>
              <a:defRPr/>
            </a:pPr>
            <a:fld id="{48EA9785-628B-4E00-AA13-F652B0ED476C}" type="slidenum">
              <a:rPr smtClean="0">
                <a:solidFill>
                  <a:srgbClr val="FFFFFF"/>
                </a:solidFill>
              </a:rPr>
              <a:pPr>
                <a:buClr>
                  <a:srgbClr val="E87722"/>
                </a:buClr>
                <a:defRPr/>
              </a:pPr>
              <a:t>‹#›</a:t>
            </a:fld>
            <a:endParaRPr>
              <a:solidFill>
                <a:srgbClr val="FFFFFF"/>
              </a:solidFill>
            </a:endParaRPr>
          </a:p>
        </p:txBody>
      </p:sp>
    </p:spTree>
    <p:extLst>
      <p:ext uri="{BB962C8B-B14F-4D97-AF65-F5344CB8AC3E}">
        <p14:creationId xmlns:p14="http://schemas.microsoft.com/office/powerpoint/2010/main" val="2615744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or section divider - accent 4B">
    <p:spTree>
      <p:nvGrpSpPr>
        <p:cNvPr id="1" name=""/>
        <p:cNvGrpSpPr/>
        <p:nvPr/>
      </p:nvGrpSpPr>
      <p:grpSpPr>
        <a:xfrm>
          <a:off x="0" y="0"/>
          <a:ext cx="0" cy="0"/>
          <a:chOff x="0" y="0"/>
          <a:chExt cx="0" cy="0"/>
        </a:xfrm>
      </p:grpSpPr>
      <p:sp>
        <p:nvSpPr>
          <p:cNvPr id="13" name="Rectangle 12"/>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p:nvSpPr>
        <p:spPr bwMode="auto">
          <a:xfrm>
            <a:off x="5648269" y="-1"/>
            <a:ext cx="3495732" cy="685800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buClr>
                <a:srgbClr val="E87722"/>
              </a:buClr>
              <a:buFontTx/>
              <a:buChar char="•"/>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buClr>
                <a:srgbClr val="E87722"/>
              </a:buClr>
              <a:defRPr/>
            </a:pPr>
            <a:fld id="{48EA9785-628B-4E00-AA13-F652B0ED476C}" type="slidenum">
              <a:rPr smtClean="0">
                <a:solidFill>
                  <a:srgbClr val="FFFFFF"/>
                </a:solidFill>
              </a:rPr>
              <a:pPr>
                <a:buClr>
                  <a:srgbClr val="E87722"/>
                </a:buClr>
                <a:defRPr/>
              </a:pPr>
              <a:t>‹#›</a:t>
            </a:fld>
            <a:endParaRPr>
              <a:solidFill>
                <a:srgbClr val="FFFFFF"/>
              </a:solidFill>
            </a:endParaRPr>
          </a:p>
        </p:txBody>
      </p:sp>
    </p:spTree>
    <p:extLst>
      <p:ext uri="{BB962C8B-B14F-4D97-AF65-F5344CB8AC3E}">
        <p14:creationId xmlns:p14="http://schemas.microsoft.com/office/powerpoint/2010/main" val="2294593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ection title layout - photo">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4" name="Picture Placeholder 3"/>
          <p:cNvSpPr>
            <a:spLocks noGrp="1"/>
          </p:cNvSpPr>
          <p:nvPr>
            <p:ph type="pic" sz="quarter" idx="10"/>
          </p:nvPr>
        </p:nvSpPr>
        <p:spPr>
          <a:xfrm>
            <a:off x="4572778" y="0"/>
            <a:ext cx="4571222" cy="6858000"/>
          </a:xfrm>
          <a:blipFill dpi="0" rotWithShape="1">
            <a:blip r:embed="rId2">
              <a:extLst>
                <a:ext uri="{28A0092B-C50C-407E-A947-70E740481C1C}">
                  <a14:useLocalDpi xmlns:a14="http://schemas.microsoft.com/office/drawing/2010/main" val="0"/>
                </a:ext>
              </a:extLst>
            </a:blip>
            <a:srcRect/>
            <a:stretch>
              <a:fillRect l="-14922" r="-13018"/>
            </a:stretch>
          </a:blipFill>
        </p:spPr>
        <p:txBody>
          <a:bodyPr lIns="179296" tIns="143436" rIns="179296" bIns="143436" anchor="t">
            <a:noAutofit/>
          </a:bodyPr>
          <a:lstStyle>
            <a:lvl1pPr marL="0" indent="0" algn="l">
              <a:lnSpc>
                <a:spcPct val="150000"/>
              </a:lnSpc>
              <a:spcBef>
                <a:spcPts val="0"/>
              </a:spcBef>
              <a:buNone/>
              <a:defRPr sz="2000" baseline="0">
                <a:solidFill>
                  <a:srgbClr val="FFFFFF"/>
                </a:solidFill>
              </a:defRPr>
            </a:lvl1pPr>
          </a:lstStyle>
          <a:p>
            <a:r>
              <a:rPr lang="en-US" smtClean="0"/>
              <a:t>Click icon to add picture</a:t>
            </a:r>
            <a:endParaRPr lang="en-US" dirty="0"/>
          </a:p>
        </p:txBody>
      </p:sp>
      <p:sp>
        <p:nvSpPr>
          <p:cNvPr id="6" name="Text Placeholder 4"/>
          <p:cNvSpPr>
            <a:spLocks noGrp="1"/>
          </p:cNvSpPr>
          <p:nvPr>
            <p:ph type="body" sz="quarter" idx="12" hasCustomPrompt="1"/>
          </p:nvPr>
        </p:nvSpPr>
        <p:spPr>
          <a:xfrm>
            <a:off x="849844" y="3877271"/>
            <a:ext cx="3145212" cy="1794661"/>
          </a:xfr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smtClean="0"/>
              <a:t>Subheading if needed</a:t>
            </a:r>
            <a:endParaRPr lang="en-US" dirty="0"/>
          </a:p>
        </p:txBody>
      </p:sp>
      <p:sp>
        <p:nvSpPr>
          <p:cNvPr id="7" name="Title 1"/>
          <p:cNvSpPr>
            <a:spLocks noGrp="1"/>
          </p:cNvSpPr>
          <p:nvPr>
            <p:ph type="title" hasCustomPrompt="1"/>
          </p:nvPr>
        </p:nvSpPr>
        <p:spPr>
          <a:xfrm>
            <a:off x="849844" y="1187621"/>
            <a:ext cx="3145212" cy="2689656"/>
          </a:xfrm>
          <a:noFill/>
        </p:spPr>
        <p:txBody>
          <a:bodyPr lIns="0" tIns="89648" rIns="0" bIns="89648" anchor="b" anchorCtr="0"/>
          <a:lstStyle>
            <a:lvl1pPr>
              <a:lnSpc>
                <a:spcPct val="90000"/>
              </a:lnSpc>
              <a:defRPr sz="4800" spc="-74" baseline="0">
                <a:solidFill>
                  <a:schemeClr val="accent1"/>
                </a:solidFill>
              </a:defRPr>
            </a:lvl1pPr>
          </a:lstStyle>
          <a:p>
            <a:r>
              <a:rPr lang="en-US" dirty="0" smtClean="0"/>
              <a:t>Section title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buClr>
                <a:srgbClr val="E87722"/>
              </a:buClr>
              <a:defRPr/>
            </a:pPr>
            <a:fld id="{48EA9785-628B-4E00-AA13-F652B0ED476C}" type="slidenum">
              <a:rPr smtClean="0">
                <a:solidFill>
                  <a:srgbClr val="FFFFFF"/>
                </a:solidFill>
              </a:rPr>
              <a:pPr>
                <a:buClr>
                  <a:srgbClr val="E87722"/>
                </a:buClr>
                <a:defRPr/>
              </a:pPr>
              <a:t>‹#›</a:t>
            </a:fld>
            <a:endParaRPr>
              <a:solidFill>
                <a:srgbClr val="FFFFFF"/>
              </a:solidFill>
            </a:endParaRPr>
          </a:p>
        </p:txBody>
      </p:sp>
    </p:spTree>
    <p:extLst>
      <p:ext uri="{BB962C8B-B14F-4D97-AF65-F5344CB8AC3E}">
        <p14:creationId xmlns:p14="http://schemas.microsoft.com/office/powerpoint/2010/main" val="87194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extLst mod="1">
    <p:ext uri="{DCECCB84-F9BA-43D5-87BE-67443E8EF086}">
      <p15:sldGuideLst xmlns:p15="http://schemas.microsoft.com/office/powerpoint/2012/main">
        <p15:guide id="1" pos="293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1"/>
            <a:ext cx="8015792" cy="1088988"/>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5" name="Slide Number Placeholder 4"/>
          <p:cNvSpPr>
            <a:spLocks noGrp="1"/>
          </p:cNvSpPr>
          <p:nvPr>
            <p:ph type="sldNum" sz="quarter" idx="10"/>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Tree>
    <p:extLst>
      <p:ext uri="{BB962C8B-B14F-4D97-AF65-F5344CB8AC3E}">
        <p14:creationId xmlns:p14="http://schemas.microsoft.com/office/powerpoint/2010/main" val="32425691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logo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0164" y="2438400"/>
            <a:ext cx="4185251" cy="1315438"/>
          </a:xfrm>
          <a:prstGeom prst="rect">
            <a:avLst/>
          </a:prstGeom>
        </p:spPr>
      </p:pic>
      <p:sp>
        <p:nvSpPr>
          <p:cNvPr id="2" name="Slide Number Placeholder 1"/>
          <p:cNvSpPr>
            <a:spLocks noGrp="1"/>
          </p:cNvSpPr>
          <p:nvPr>
            <p:ph type="sldNum" sz="quarter" idx="10"/>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Tree>
    <p:extLst>
      <p:ext uri="{BB962C8B-B14F-4D97-AF65-F5344CB8AC3E}">
        <p14:creationId xmlns:p14="http://schemas.microsoft.com/office/powerpoint/2010/main" val="238981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hank you slide">
    <p:spTree>
      <p:nvGrpSpPr>
        <p:cNvPr id="1" name=""/>
        <p:cNvGrpSpPr/>
        <p:nvPr/>
      </p:nvGrpSpPr>
      <p:grpSpPr>
        <a:xfrm>
          <a:off x="0" y="0"/>
          <a:ext cx="0" cy="0"/>
          <a:chOff x="0" y="0"/>
          <a:chExt cx="0" cy="0"/>
        </a:xfrm>
      </p:grpSpPr>
      <p:sp>
        <p:nvSpPr>
          <p:cNvPr id="13" name="Rectangle 12"/>
          <p:cNvSpPr/>
          <p:nvPr/>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buClr>
                <a:srgbClr val="E87722"/>
              </a:buClr>
              <a:buFontTx/>
              <a:buChar char="•"/>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buClr>
                <a:srgbClr val="E87722"/>
              </a:buClr>
              <a:buFontTx/>
              <a:buChar char="•"/>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smtClean="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smtClean="0"/>
              <a:t>Thank you</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buClr>
                <a:srgbClr val="E87722"/>
              </a:buClr>
              <a:defRPr/>
            </a:pPr>
            <a:fld id="{48EA9785-628B-4E00-AA13-F652B0ED476C}" type="slidenum">
              <a:rPr smtClean="0">
                <a:solidFill>
                  <a:srgbClr val="FFFFFF"/>
                </a:solidFill>
              </a:rPr>
              <a:pPr>
                <a:buClr>
                  <a:srgbClr val="E87722"/>
                </a:buClr>
                <a:defRPr/>
              </a:pPr>
              <a:t>‹#›</a:t>
            </a:fld>
            <a:endParaRPr>
              <a:solidFill>
                <a:srgbClr val="FFFFFF"/>
              </a:solidFill>
            </a:endParaRPr>
          </a:p>
        </p:txBody>
      </p:sp>
    </p:spTree>
    <p:extLst>
      <p:ext uri="{BB962C8B-B14F-4D97-AF65-F5344CB8AC3E}">
        <p14:creationId xmlns:p14="http://schemas.microsoft.com/office/powerpoint/2010/main" val="309040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4"/>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buClr>
                <a:srgbClr val="E87722"/>
              </a:buClr>
              <a:defRPr/>
            </a:pPr>
            <a:fld id="{48EA9785-628B-4E00-AA13-F652B0ED476C}" type="slidenum">
              <a:rPr>
                <a:solidFill>
                  <a:srgbClr val="55565A"/>
                </a:solidFill>
              </a:rPr>
              <a:pPr>
                <a:buClr>
                  <a:srgbClr val="E87722"/>
                </a:buClr>
                <a:defRPr/>
              </a:pPr>
              <a:t>‹#›</a:t>
            </a:fld>
            <a:endParaRPr>
              <a:solidFill>
                <a:srgbClr val="55565A"/>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016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398628272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2410" tIns="76206" rIns="152410" bIns="76206" anchor="b" anchorCtr="0">
            <a:noAutofit/>
          </a:bodyPr>
          <a:lstStyle>
            <a:lvl1pPr algn="r">
              <a:buFont typeface="Arial" pitchFamily="34" charset="0"/>
              <a:buNone/>
              <a:defRPr sz="3100" spc="-37" baseline="0">
                <a:gradFill>
                  <a:gsLst>
                    <a:gs pos="0">
                      <a:srgbClr val="000000"/>
                    </a:gs>
                    <a:gs pos="100000">
                      <a:srgbClr val="000000"/>
                    </a:gs>
                  </a:gsLst>
                  <a:lin ang="5400000" scaled="0"/>
                </a:gradFill>
                <a:effectLst/>
                <a:latin typeface="+mn-lt"/>
                <a:ea typeface="Segoe UI" pitchFamily="34" charset="0"/>
                <a:cs typeface="Arial" panose="020B0604020202020204" pitchFamily="34" charset="0"/>
              </a:defRPr>
            </a:lvl1pPr>
          </a:lstStyle>
          <a:p>
            <a:pPr lvl="0"/>
            <a:r>
              <a:rPr lang="en-US" dirty="0"/>
              <a:t>Next:</a:t>
            </a:r>
          </a:p>
        </p:txBody>
      </p:sp>
      <p:sp>
        <p:nvSpPr>
          <p:cNvPr id="7" name="Text Placeholder 6"/>
          <p:cNvSpPr>
            <a:spLocks noGrp="1"/>
          </p:cNvSpPr>
          <p:nvPr>
            <p:ph type="body" sz="quarter" idx="12"/>
          </p:nvPr>
        </p:nvSpPr>
        <p:spPr>
          <a:xfrm>
            <a:off x="457201" y="1354138"/>
            <a:ext cx="8574087" cy="4360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18575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alkin business">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l="19854" r="5150"/>
          <a:stretch/>
        </p:blipFill>
        <p:spPr>
          <a:xfrm>
            <a:off x="0" y="-312"/>
            <a:ext cx="9144000" cy="6858623"/>
          </a:xfrm>
          <a:prstGeom prst="rect">
            <a:avLst/>
          </a:prstGeom>
        </p:spPr>
      </p:pic>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10"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370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alkin lifesty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22795" r="2208"/>
          <a:stretch/>
        </p:blipFill>
        <p:spPr>
          <a:xfrm>
            <a:off x="0" y="-312"/>
            <a:ext cx="9144000" cy="6858623"/>
          </a:xfrm>
          <a:prstGeom prst="rect">
            <a:avLst/>
          </a:prstGeom>
        </p:spPr>
      </p:pic>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674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alkin clinic">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l="22059" r="2944"/>
          <a:stretch/>
        </p:blipFill>
        <p:spPr>
          <a:xfrm>
            <a:off x="0" y="-312"/>
            <a:ext cx="9144000" cy="6858623"/>
          </a:xfrm>
          <a:prstGeom prst="rect">
            <a:avLst/>
          </a:prstGeom>
        </p:spPr>
      </p:pic>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6179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Walkin customizable">
    <p:spTree>
      <p:nvGrpSpPr>
        <p:cNvPr id="1" name=""/>
        <p:cNvGrpSpPr/>
        <p:nvPr/>
      </p:nvGrpSpPr>
      <p:grpSpPr>
        <a:xfrm>
          <a:off x="0" y="0"/>
          <a:ext cx="0" cy="0"/>
          <a:chOff x="0" y="0"/>
          <a:chExt cx="0" cy="0"/>
        </a:xfrm>
      </p:grpSpPr>
      <p:sp>
        <p:nvSpPr>
          <p:cNvPr id="10" name="Picture Placeholder 4"/>
          <p:cNvSpPr>
            <a:spLocks noGrp="1"/>
          </p:cNvSpPr>
          <p:nvPr>
            <p:ph type="pic" sz="quarter" idx="15"/>
          </p:nvPr>
        </p:nvSpPr>
        <p:spPr>
          <a:xfrm>
            <a:off x="0" y="0"/>
            <a:ext cx="9144001" cy="6858623"/>
          </a:xfrm>
          <a:prstGeom prst="rect">
            <a:avLst/>
          </a:prstGeom>
          <a:noFill/>
        </p:spPr>
        <p:txBody>
          <a:bodyPr>
            <a:noAutofit/>
          </a:bodyPr>
          <a:lstStyle>
            <a:lvl1pPr marL="0" indent="0">
              <a:buNone/>
              <a:defRPr/>
            </a:lvl1pPr>
          </a:lstStyle>
          <a:p>
            <a:r>
              <a:rPr lang="en-US" smtClean="0"/>
              <a:t>Click icon to add picture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12"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sp>
        <p:nvSpPr>
          <p:cNvPr id="3" name="Rectangle 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Tree>
    <p:extLst>
      <p:ext uri="{BB962C8B-B14F-4D97-AF65-F5344CB8AC3E}">
        <p14:creationId xmlns:p14="http://schemas.microsoft.com/office/powerpoint/2010/main" val="344926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referred text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840105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70687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388620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3"/>
          <p:cNvSpPr>
            <a:spLocks noGrp="1"/>
          </p:cNvSpPr>
          <p:nvPr>
            <p:ph type="body" sz="quarter" idx="12"/>
          </p:nvPr>
        </p:nvSpPr>
        <p:spPr>
          <a:xfrm>
            <a:off x="4786539" y="1354138"/>
            <a:ext cx="4060825"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0349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5" name="Text Placeholder 4"/>
          <p:cNvSpPr>
            <a:spLocks noGrp="1"/>
          </p:cNvSpPr>
          <p:nvPr>
            <p:ph type="body" sz="quarter" idx="11"/>
          </p:nvPr>
        </p:nvSpPr>
        <p:spPr>
          <a:xfrm>
            <a:off x="457200" y="1354138"/>
            <a:ext cx="840105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683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1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5" name="Text Placeholder 4"/>
          <p:cNvSpPr>
            <a:spLocks noGrp="1"/>
          </p:cNvSpPr>
          <p:nvPr>
            <p:ph type="body" sz="quarter" idx="11"/>
          </p:nvPr>
        </p:nvSpPr>
        <p:spPr>
          <a:xfrm>
            <a:off x="457200" y="1354138"/>
            <a:ext cx="388620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4788127" y="1354138"/>
            <a:ext cx="4059237"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97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cxnSp>
        <p:nvCxnSpPr>
          <p:cNvPr id="5" name="Straight Connector 4"/>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24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211727515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2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199" y="1354138"/>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sp>
        <p:nvSpPr>
          <p:cNvPr id="5" name="Content Placeholder 2"/>
          <p:cNvSpPr>
            <a:spLocks noGrp="1"/>
          </p:cNvSpPr>
          <p:nvPr>
            <p:ph idx="13"/>
          </p:nvPr>
        </p:nvSpPr>
        <p:spPr>
          <a:xfrm>
            <a:off x="4800600" y="1354138"/>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727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5"/>
            <a:ext cx="8402637"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6" name="Text Placeholder 5"/>
          <p:cNvSpPr>
            <a:spLocks noGrp="1"/>
          </p:cNvSpPr>
          <p:nvPr>
            <p:ph type="body" sz="quarter" idx="12"/>
          </p:nvPr>
        </p:nvSpPr>
        <p:spPr>
          <a:xfrm>
            <a:off x="457201" y="799700"/>
            <a:ext cx="8401081" cy="511175"/>
          </a:xfrm>
        </p:spPr>
        <p:txBody>
          <a:bodyPr anchor="b"/>
          <a:lstStyle>
            <a:lvl1pPr>
              <a:defRPr>
                <a:solidFill>
                  <a:schemeClr val="accent4"/>
                </a:solidFill>
              </a:defRPr>
            </a:lvl1pPr>
          </a:lstStyle>
          <a:p>
            <a:pPr lvl="0"/>
            <a:r>
              <a:rPr lang="en-US" smtClean="0"/>
              <a:t>Click to edit Master text styles</a:t>
            </a:r>
          </a:p>
        </p:txBody>
      </p:sp>
      <p:cxnSp>
        <p:nvCxnSpPr>
          <p:cNvPr id="7" name="Straight Connector 6"/>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096186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and content 1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4"/>
            <a:ext cx="3978871"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6" name="Text Placeholder 5"/>
          <p:cNvSpPr>
            <a:spLocks noGrp="1"/>
          </p:cNvSpPr>
          <p:nvPr>
            <p:ph type="body" sz="quarter" idx="12"/>
          </p:nvPr>
        </p:nvSpPr>
        <p:spPr>
          <a:xfrm>
            <a:off x="457201" y="803475"/>
            <a:ext cx="8401049" cy="511175"/>
          </a:xfrm>
        </p:spPr>
        <p:txBody>
          <a:bodyPr anchor="b"/>
          <a:lstStyle>
            <a:lvl1pPr>
              <a:defRPr>
                <a:solidFill>
                  <a:schemeClr val="accent4"/>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4786539" y="1781174"/>
            <a:ext cx="4060825"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77783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ub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87" y="1781175"/>
            <a:ext cx="8396863"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384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ub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51" y="1781175"/>
            <a:ext cx="3975730"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sp>
        <p:nvSpPr>
          <p:cNvPr id="5" name="Text Placeholder 4"/>
          <p:cNvSpPr>
            <a:spLocks noGrp="1"/>
          </p:cNvSpPr>
          <p:nvPr>
            <p:ph type="body" sz="quarter" idx="13"/>
          </p:nvPr>
        </p:nvSpPr>
        <p:spPr>
          <a:xfrm>
            <a:off x="460551" y="914400"/>
            <a:ext cx="8397700" cy="403225"/>
          </a:xfrm>
        </p:spPr>
        <p:txBody>
          <a:bodyPr anchor="b"/>
          <a:lstStyle>
            <a:lvl1pPr>
              <a:defRPr>
                <a:solidFill>
                  <a:schemeClr val="accent4"/>
                </a:solidFill>
              </a:defRPr>
            </a:lvl1pPr>
          </a:lstStyle>
          <a:p>
            <a:pPr lvl="0"/>
            <a:r>
              <a:rPr lang="en-US" smtClean="0"/>
              <a:t>Click to edit Master text styles</a:t>
            </a:r>
          </a:p>
        </p:txBody>
      </p:sp>
      <p:sp>
        <p:nvSpPr>
          <p:cNvPr id="7" name="Content Placeholder 2"/>
          <p:cNvSpPr>
            <a:spLocks noGrp="1"/>
          </p:cNvSpPr>
          <p:nvPr>
            <p:ph idx="14"/>
          </p:nvPr>
        </p:nvSpPr>
        <p:spPr>
          <a:xfrm>
            <a:off x="4788126" y="1781175"/>
            <a:ext cx="4059238"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9239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and 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457201" y="1781174"/>
            <a:ext cx="8401049"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11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nd content 3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sp>
        <p:nvSpPr>
          <p:cNvPr id="5" name="Text Placeholder 4"/>
          <p:cNvSpPr>
            <a:spLocks noGrp="1"/>
          </p:cNvSpPr>
          <p:nvPr>
            <p:ph type="body" sz="quarter" idx="13"/>
          </p:nvPr>
        </p:nvSpPr>
        <p:spPr>
          <a:xfrm>
            <a:off x="463951" y="914400"/>
            <a:ext cx="8394681" cy="403225"/>
          </a:xfrm>
        </p:spPr>
        <p:txBody>
          <a:bodyPr anchor="b"/>
          <a:lstStyle>
            <a:lvl1pPr>
              <a:defRPr>
                <a:solidFill>
                  <a:schemeClr val="accent4"/>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462818" y="1781174"/>
            <a:ext cx="3974301"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p:cNvSpPr>
          <p:nvPr>
            <p:ph type="body" sz="quarter" idx="15"/>
          </p:nvPr>
        </p:nvSpPr>
        <p:spPr>
          <a:xfrm>
            <a:off x="4799013" y="1781174"/>
            <a:ext cx="4059237"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10" name="Straight Connector 9"/>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08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a:solidFill>
                <a:srgbClr val="55565A"/>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9957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dirty="0">
              <a:solidFill>
                <a:srgbClr val="55565A"/>
              </a:solidFill>
            </a:endParaRPr>
          </a:p>
        </p:txBody>
      </p:sp>
      <p:sp>
        <p:nvSpPr>
          <p:cNvPr id="5" name="Text Placeholder 4"/>
          <p:cNvSpPr>
            <a:spLocks noGrp="1"/>
          </p:cNvSpPr>
          <p:nvPr>
            <p:ph type="body" sz="quarter" idx="13"/>
          </p:nvPr>
        </p:nvSpPr>
        <p:spPr>
          <a:xfrm>
            <a:off x="463167" y="914400"/>
            <a:ext cx="8404709" cy="403225"/>
          </a:xfrm>
        </p:spPr>
        <p:txBody>
          <a:bodyPr anchor="b"/>
          <a:lstStyle>
            <a:lvl1pPr>
              <a:defRPr>
                <a:solidFill>
                  <a:schemeClr val="accent4"/>
                </a:solidFill>
              </a:defRPr>
            </a:lvl1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905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a:solidFill>
                <a:srgbClr val="55565A"/>
              </a:solidFill>
            </a:endParaRPr>
          </a:p>
        </p:txBody>
      </p:sp>
    </p:spTree>
    <p:extLst>
      <p:ext uri="{BB962C8B-B14F-4D97-AF65-F5344CB8AC3E}">
        <p14:creationId xmlns:p14="http://schemas.microsoft.com/office/powerpoint/2010/main" val="51019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15705675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pPr>
              <a:buClr>
                <a:srgbClr val="E87722"/>
              </a:buClr>
            </a:pPr>
            <a:fld id="{F18F5FCC-583C-47C6-9953-2F6AD74D46AE}" type="slidenum">
              <a:rPr smtClean="0">
                <a:solidFill>
                  <a:srgbClr val="55565A"/>
                </a:solidFill>
              </a:rPr>
              <a:pPr>
                <a:buClr>
                  <a:srgbClr val="E87722"/>
                </a:buClr>
              </a:pPr>
              <a:t>‹#›</a:t>
            </a:fld>
            <a:endParaRPr>
              <a:solidFill>
                <a:srgbClr val="55565A"/>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62071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1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64412"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Presentation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lgn="r">
              <a:buClr>
                <a:srgbClr val="E87722"/>
              </a:buClr>
            </a:pPr>
            <a:fld id="{F18F5FCC-583C-47C6-9953-2F6AD74D46AE}" type="slidenum">
              <a:rPr smtClean="0">
                <a:solidFill>
                  <a:srgbClr val="FFFFFF"/>
                </a:solidFill>
              </a:rPr>
              <a:pPr algn="r">
                <a:buClr>
                  <a:srgbClr val="E87722"/>
                </a:buClr>
              </a:pPr>
              <a:t>‹#›</a:t>
            </a:fld>
            <a:endParaRPr dirty="0">
              <a:solidFill>
                <a:srgbClr val="FFFFFF"/>
              </a:solidFill>
            </a:endParaRPr>
          </a:p>
        </p:txBody>
      </p:sp>
    </p:spTree>
    <p:extLst>
      <p:ext uri="{BB962C8B-B14F-4D97-AF65-F5344CB8AC3E}">
        <p14:creationId xmlns:p14="http://schemas.microsoft.com/office/powerpoint/2010/main" val="2649039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lgn="r">
              <a:buClr>
                <a:srgbClr val="E87722"/>
              </a:buClr>
            </a:pPr>
            <a:fld id="{F18F5FCC-583C-47C6-9953-2F6AD74D46AE}" type="slidenum">
              <a:rPr smtClean="0">
                <a:solidFill>
                  <a:srgbClr val="FFFFFF"/>
                </a:solidFill>
              </a:rPr>
              <a:pPr algn="r">
                <a:buClr>
                  <a:srgbClr val="E87722"/>
                </a:buClr>
              </a:pPr>
              <a:t>‹#›</a:t>
            </a:fld>
            <a:endParaRPr dirty="0">
              <a:solidFill>
                <a:srgbClr val="FFFFFF"/>
              </a:solidFill>
            </a:endParaRPr>
          </a:p>
        </p:txBody>
      </p:sp>
    </p:spTree>
    <p:extLst>
      <p:ext uri="{BB962C8B-B14F-4D97-AF65-F5344CB8AC3E}">
        <p14:creationId xmlns:p14="http://schemas.microsoft.com/office/powerpoint/2010/main" val="254836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3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4"/>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lgn="r">
              <a:buClr>
                <a:srgbClr val="E87722"/>
              </a:buClr>
            </a:pPr>
            <a:fld id="{F18F5FCC-583C-47C6-9953-2F6AD74D46AE}" type="slidenum">
              <a:rPr smtClean="0">
                <a:solidFill>
                  <a:srgbClr val="FFFFFF"/>
                </a:solidFill>
              </a:rPr>
              <a:pPr algn="r">
                <a:buClr>
                  <a:srgbClr val="E87722"/>
                </a:buClr>
              </a:pPr>
              <a:t>‹#›</a:t>
            </a:fld>
            <a:endParaRPr dirty="0">
              <a:solidFill>
                <a:srgbClr val="FFFFFF"/>
              </a:solidFill>
            </a:endParaRPr>
          </a:p>
        </p:txBody>
      </p:sp>
    </p:spTree>
    <p:extLst>
      <p:ext uri="{BB962C8B-B14F-4D97-AF65-F5344CB8AC3E}">
        <p14:creationId xmlns:p14="http://schemas.microsoft.com/office/powerpoint/2010/main" val="3620238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lgn="r">
              <a:buClr>
                <a:srgbClr val="E87722"/>
              </a:buClr>
            </a:pPr>
            <a:fld id="{F18F5FCC-583C-47C6-9953-2F6AD74D46AE}" type="slidenum">
              <a:rPr smtClean="0">
                <a:solidFill>
                  <a:srgbClr val="FFFFFF"/>
                </a:solidFill>
              </a:rPr>
              <a:pPr algn="r">
                <a:buClr>
                  <a:srgbClr val="E87722"/>
                </a:buClr>
              </a:pPr>
              <a:t>‹#›</a:t>
            </a:fld>
            <a:endParaRPr dirty="0">
              <a:solidFill>
                <a:srgbClr val="FFFFFF"/>
              </a:solidFill>
            </a:endParaRPr>
          </a:p>
        </p:txBody>
      </p:sp>
    </p:spTree>
    <p:extLst>
      <p:ext uri="{BB962C8B-B14F-4D97-AF65-F5344CB8AC3E}">
        <p14:creationId xmlns:p14="http://schemas.microsoft.com/office/powerpoint/2010/main" val="715484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title layout - photo">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4" name="Picture Placeholder 3"/>
          <p:cNvSpPr>
            <a:spLocks noGrp="1"/>
          </p:cNvSpPr>
          <p:nvPr>
            <p:ph type="pic" sz="quarter" idx="10"/>
          </p:nvPr>
        </p:nvSpPr>
        <p:spPr>
          <a:xfrm>
            <a:off x="4572778" y="0"/>
            <a:ext cx="4571222" cy="6858000"/>
          </a:xfrm>
          <a:blipFill dpi="0" rotWithShape="1">
            <a:blip r:embed="rId2">
              <a:extLst>
                <a:ext uri="{28A0092B-C50C-407E-A947-70E740481C1C}">
                  <a14:useLocalDpi xmlns:a14="http://schemas.microsoft.com/office/drawing/2010/main" val="0"/>
                </a:ext>
              </a:extLst>
            </a:blip>
            <a:srcRect/>
            <a:stretch>
              <a:fillRect l="-14922" r="-13018"/>
            </a:stretch>
          </a:blipFill>
        </p:spPr>
        <p:txBody>
          <a:bodyPr lIns="179296" tIns="143436" rIns="179296" bIns="143436" anchor="t">
            <a:noAutofit/>
          </a:bodyPr>
          <a:lstStyle>
            <a:lvl1pPr marL="0" indent="0" algn="l">
              <a:lnSpc>
                <a:spcPct val="150000"/>
              </a:lnSpc>
              <a:spcBef>
                <a:spcPts val="0"/>
              </a:spcBef>
              <a:buNone/>
              <a:defRPr sz="2000" baseline="0">
                <a:solidFill>
                  <a:srgbClr val="FFFFFF"/>
                </a:solidFill>
              </a:defRPr>
            </a:lvl1pPr>
          </a:lstStyle>
          <a:p>
            <a:r>
              <a:rPr lang="en-US" smtClean="0"/>
              <a:t>Click icon to add picture</a:t>
            </a:r>
            <a:endParaRPr lang="en-US" dirty="0"/>
          </a:p>
        </p:txBody>
      </p:sp>
      <p:sp>
        <p:nvSpPr>
          <p:cNvPr id="6" name="Text Placeholder 4"/>
          <p:cNvSpPr>
            <a:spLocks noGrp="1"/>
          </p:cNvSpPr>
          <p:nvPr>
            <p:ph type="body" sz="quarter" idx="12" hasCustomPrompt="1"/>
          </p:nvPr>
        </p:nvSpPr>
        <p:spPr>
          <a:xfrm>
            <a:off x="849844" y="3877271"/>
            <a:ext cx="3145212" cy="1794661"/>
          </a:xfr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smtClean="0"/>
              <a:t>Subheading if needed</a:t>
            </a:r>
            <a:endParaRPr lang="en-US" dirty="0"/>
          </a:p>
        </p:txBody>
      </p:sp>
      <p:sp>
        <p:nvSpPr>
          <p:cNvPr id="7" name="Title 1"/>
          <p:cNvSpPr>
            <a:spLocks noGrp="1"/>
          </p:cNvSpPr>
          <p:nvPr>
            <p:ph type="title" hasCustomPrompt="1"/>
          </p:nvPr>
        </p:nvSpPr>
        <p:spPr>
          <a:xfrm>
            <a:off x="849844" y="1187621"/>
            <a:ext cx="3145212" cy="2689656"/>
          </a:xfrm>
          <a:noFill/>
        </p:spPr>
        <p:txBody>
          <a:bodyPr lIns="0" tIns="89648" rIns="0" bIns="89648" anchor="b" anchorCtr="0"/>
          <a:lstStyle>
            <a:lvl1pPr>
              <a:lnSpc>
                <a:spcPct val="90000"/>
              </a:lnSpc>
              <a:defRPr sz="4800" spc="-74" baseline="0">
                <a:solidFill>
                  <a:schemeClr val="accent1"/>
                </a:solidFill>
              </a:defRPr>
            </a:lvl1pPr>
          </a:lstStyle>
          <a:p>
            <a:r>
              <a:rPr lang="en-US" dirty="0" smtClean="0"/>
              <a:t>Section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lgn="r">
              <a:buClr>
                <a:srgbClr val="E87722"/>
              </a:buClr>
            </a:pPr>
            <a:fld id="{F18F5FCC-583C-47C6-9953-2F6AD74D46AE}" type="slidenum">
              <a:rPr smtClean="0">
                <a:solidFill>
                  <a:srgbClr val="FFFFFF"/>
                </a:solidFill>
              </a:rPr>
              <a:pPr algn="r">
                <a:buClr>
                  <a:srgbClr val="E87722"/>
                </a:buClr>
              </a:pPr>
              <a:t>‹#›</a:t>
            </a:fld>
            <a:endParaRPr dirty="0">
              <a:solidFill>
                <a:srgbClr val="FFFFFF"/>
              </a:solidFill>
            </a:endParaRPr>
          </a:p>
        </p:txBody>
      </p:sp>
    </p:spTree>
    <p:extLst>
      <p:ext uri="{BB962C8B-B14F-4D97-AF65-F5344CB8AC3E}">
        <p14:creationId xmlns:p14="http://schemas.microsoft.com/office/powerpoint/2010/main" val="133413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pos="293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1"/>
            <a:ext cx="8015792" cy="1088988"/>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5" name="Slide Number Placeholder 4"/>
          <p:cNvSpPr>
            <a:spLocks noGrp="1"/>
          </p:cNvSpPr>
          <p:nvPr>
            <p:ph type="sldNum" sz="quarter" idx="10"/>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Tree>
    <p:extLst>
      <p:ext uri="{BB962C8B-B14F-4D97-AF65-F5344CB8AC3E}">
        <p14:creationId xmlns:p14="http://schemas.microsoft.com/office/powerpoint/2010/main" val="841863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0164" y="2438400"/>
            <a:ext cx="4185251" cy="1315438"/>
          </a:xfrm>
          <a:prstGeom prst="rect">
            <a:avLst/>
          </a:prstGeom>
        </p:spPr>
      </p:pic>
      <p:sp>
        <p:nvSpPr>
          <p:cNvPr id="2" name="Slide Number Placeholder 1"/>
          <p:cNvSpPr>
            <a:spLocks noGrp="1"/>
          </p:cNvSpPr>
          <p:nvPr>
            <p:ph type="sldNum" sz="quarter" idx="10"/>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Tree>
    <p:extLst>
      <p:ext uri="{BB962C8B-B14F-4D97-AF65-F5344CB8AC3E}">
        <p14:creationId xmlns:p14="http://schemas.microsoft.com/office/powerpoint/2010/main" val="62998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smtClean="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smtClean="0"/>
              <a:t>Thank you</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49" y="5905512"/>
            <a:ext cx="1614062" cy="507305"/>
          </a:xfrm>
          <a:prstGeom prst="rect">
            <a:avLst/>
          </a:prstGeom>
        </p:spPr>
      </p:pic>
      <p:sp>
        <p:nvSpPr>
          <p:cNvPr id="2" name="Slide Number Placeholder 1"/>
          <p:cNvSpPr>
            <a:spLocks noGrp="1"/>
          </p:cNvSpPr>
          <p:nvPr>
            <p:ph type="sldNum" sz="quarter" idx="13"/>
          </p:nvPr>
        </p:nvSpPr>
        <p:spPr/>
        <p:txBody>
          <a:bodyPr/>
          <a:lstStyle>
            <a:lvl1pPr>
              <a:defRPr>
                <a:solidFill>
                  <a:schemeClr val="bg1"/>
                </a:solidFill>
              </a:defRPr>
            </a:lvl1pPr>
          </a:lstStyle>
          <a:p>
            <a:pPr algn="r">
              <a:buClr>
                <a:srgbClr val="E87722"/>
              </a:buClr>
            </a:pPr>
            <a:fld id="{F18F5FCC-583C-47C6-9953-2F6AD74D46AE}" type="slidenum">
              <a:rPr smtClean="0">
                <a:solidFill>
                  <a:srgbClr val="FFFFFF"/>
                </a:solidFill>
              </a:rPr>
              <a:pPr algn="r">
                <a:buClr>
                  <a:srgbClr val="E87722"/>
                </a:buClr>
              </a:pPr>
              <a:t>‹#›</a:t>
            </a:fld>
            <a:endParaRPr dirty="0">
              <a:solidFill>
                <a:srgbClr val="FFFFFF"/>
              </a:solidFill>
            </a:endParaRPr>
          </a:p>
        </p:txBody>
      </p:sp>
    </p:spTree>
    <p:extLst>
      <p:ext uri="{BB962C8B-B14F-4D97-AF65-F5344CB8AC3E}">
        <p14:creationId xmlns:p14="http://schemas.microsoft.com/office/powerpoint/2010/main" val="3488976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4"/>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buClr>
                <a:srgbClr val="E87722"/>
              </a:buClr>
            </a:pPr>
            <a:fld id="{F18F5FCC-583C-47C6-9953-2F6AD74D46AE}" type="slidenum">
              <a:rPr>
                <a:solidFill>
                  <a:srgbClr val="55565A"/>
                </a:solidFill>
              </a:rPr>
              <a:pPr algn="r">
                <a:buClr>
                  <a:srgbClr val="E87722"/>
                </a:buClr>
              </a:pPr>
              <a:t>‹#›</a:t>
            </a:fld>
            <a:endParaRPr dirty="0">
              <a:solidFill>
                <a:srgbClr val="55565A"/>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9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71923E4-DDAD-413C-8034-3B26DE87662F}" type="slidenum">
              <a:rPr lang="en-US" smtClean="0"/>
              <a:t>‹#›</a:t>
            </a:fld>
            <a:endParaRPr lang="en-US"/>
          </a:p>
        </p:txBody>
      </p:sp>
    </p:spTree>
    <p:extLst>
      <p:ext uri="{BB962C8B-B14F-4D97-AF65-F5344CB8AC3E}">
        <p14:creationId xmlns:p14="http://schemas.microsoft.com/office/powerpoint/2010/main" val="787201244"/>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2410" tIns="76206" rIns="152410" bIns="76206" anchor="b" anchorCtr="0">
            <a:noAutofit/>
          </a:bodyPr>
          <a:lstStyle>
            <a:lvl1pPr algn="r">
              <a:buFont typeface="Arial" pitchFamily="34" charset="0"/>
              <a:buNone/>
              <a:defRPr sz="3100" spc="-37" baseline="0">
                <a:gradFill>
                  <a:gsLst>
                    <a:gs pos="0">
                      <a:srgbClr val="000000"/>
                    </a:gs>
                    <a:gs pos="100000">
                      <a:srgbClr val="000000"/>
                    </a:gs>
                  </a:gsLst>
                  <a:lin ang="5400000" scaled="0"/>
                </a:gradFill>
                <a:effectLst/>
                <a:latin typeface="+mn-lt"/>
                <a:ea typeface="Segoe UI" pitchFamily="34" charset="0"/>
                <a:cs typeface="Arial" panose="020B0604020202020204" pitchFamily="34" charset="0"/>
              </a:defRPr>
            </a:lvl1pPr>
          </a:lstStyle>
          <a:p>
            <a:pPr lvl="0"/>
            <a:r>
              <a:rPr lang="en-US" dirty="0"/>
              <a:t>Next:</a:t>
            </a:r>
          </a:p>
        </p:txBody>
      </p:sp>
      <p:sp>
        <p:nvSpPr>
          <p:cNvPr id="7" name="Text Placeholder 6"/>
          <p:cNvSpPr>
            <a:spLocks noGrp="1"/>
          </p:cNvSpPr>
          <p:nvPr>
            <p:ph type="body" sz="quarter" idx="12"/>
          </p:nvPr>
        </p:nvSpPr>
        <p:spPr>
          <a:xfrm>
            <a:off x="457201" y="1354138"/>
            <a:ext cx="8574087" cy="4360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43846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1.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auto">
          <a:xfrm>
            <a:off x="434137" y="124548"/>
            <a:ext cx="8725324" cy="505488"/>
          </a:xfrm>
          <a:prstGeom prst="rect">
            <a:avLst/>
          </a:prstGeom>
          <a:solidFill>
            <a:srgbClr val="27AAE1"/>
          </a:solid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grpSp>
        <p:nvGrpSpPr>
          <p:cNvPr id="14" name="Group 13"/>
          <p:cNvGrpSpPr/>
          <p:nvPr userDrawn="1"/>
        </p:nvGrpSpPr>
        <p:grpSpPr bwMode="gray">
          <a:xfrm>
            <a:off x="6515290" y="121299"/>
            <a:ext cx="2661586" cy="958647"/>
            <a:chOff x="2433599" y="0"/>
            <a:chExt cx="10225103" cy="3682864"/>
          </a:xfrm>
        </p:grpSpPr>
        <p:grpSp>
          <p:nvGrpSpPr>
            <p:cNvPr id="16" name="Group 15"/>
            <p:cNvGrpSpPr/>
            <p:nvPr userDrawn="1"/>
          </p:nvGrpSpPr>
          <p:grpSpPr bwMode="gray">
            <a:xfrm flipH="1">
              <a:off x="5048000" y="0"/>
              <a:ext cx="7543800" cy="3657600"/>
              <a:chOff x="1961823" y="302773"/>
              <a:chExt cx="3448377" cy="3431027"/>
            </a:xfrm>
            <a:gradFill flip="none" rotWithShape="1">
              <a:gsLst>
                <a:gs pos="0">
                  <a:srgbClr val="262262"/>
                </a:gs>
                <a:gs pos="100000">
                  <a:srgbClr val="27AAE1"/>
                </a:gs>
              </a:gsLst>
              <a:lin ang="17400000" scaled="0"/>
              <a:tileRect/>
            </a:gradFill>
          </p:grpSpPr>
          <p:sp>
            <p:nvSpPr>
              <p:cNvPr id="18" name="Rectangle 17"/>
              <p:cNvSpPr/>
              <p:nvPr/>
            </p:nvSpPr>
            <p:spPr bwMode="gray">
              <a:xfrm>
                <a:off x="1961823" y="302773"/>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19" name="Rectangle 18"/>
              <p:cNvSpPr/>
              <p:nvPr/>
            </p:nvSpPr>
            <p:spPr bwMode="gray">
              <a:xfrm>
                <a:off x="2438400" y="302773"/>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20" name="Rectangle 19"/>
              <p:cNvSpPr/>
              <p:nvPr/>
            </p:nvSpPr>
            <p:spPr bwMode="gray">
              <a:xfrm>
                <a:off x="2944160" y="302773"/>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21" name="Rectangle 20"/>
              <p:cNvSpPr/>
              <p:nvPr/>
            </p:nvSpPr>
            <p:spPr bwMode="gray">
              <a:xfrm>
                <a:off x="3429000" y="302773"/>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22" name="Rectangle 21"/>
              <p:cNvSpPr/>
              <p:nvPr/>
            </p:nvSpPr>
            <p:spPr bwMode="gray">
              <a:xfrm>
                <a:off x="3962400" y="302773"/>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23" name="Rectangle 22"/>
              <p:cNvSpPr/>
              <p:nvPr/>
            </p:nvSpPr>
            <p:spPr bwMode="gray">
              <a:xfrm>
                <a:off x="4495800" y="304800"/>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24" name="Rectangle 23"/>
              <p:cNvSpPr/>
              <p:nvPr/>
            </p:nvSpPr>
            <p:spPr bwMode="gray">
              <a:xfrm>
                <a:off x="5029200" y="304800"/>
                <a:ext cx="381000" cy="3429000"/>
              </a:xfrm>
              <a:prstGeom prst="rect">
                <a:avLst/>
              </a:prstGeom>
              <a:grp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grpSp>
        <p:sp>
          <p:nvSpPr>
            <p:cNvPr id="17" name="Rectangle 16"/>
            <p:cNvSpPr/>
            <p:nvPr userDrawn="1"/>
          </p:nvSpPr>
          <p:spPr bwMode="gray">
            <a:xfrm>
              <a:off x="2433599" y="1962575"/>
              <a:ext cx="10225103" cy="1720289"/>
            </a:xfrm>
            <a:prstGeom prst="rect">
              <a:avLst/>
            </a:prstGeom>
            <a:solidFill>
              <a:schemeClr val="bg1"/>
            </a:solid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grpSp>
      <p:sp>
        <p:nvSpPr>
          <p:cNvPr id="3" name="Text Placeholder 2"/>
          <p:cNvSpPr>
            <a:spLocks noGrp="1"/>
          </p:cNvSpPr>
          <p:nvPr>
            <p:ph type="body" idx="1"/>
          </p:nvPr>
        </p:nvSpPr>
        <p:spPr>
          <a:xfrm>
            <a:off x="628650" y="2799183"/>
            <a:ext cx="7886700" cy="319204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56993" y="747015"/>
            <a:ext cx="2057400" cy="252003"/>
          </a:xfrm>
          <a:prstGeom prst="rect">
            <a:avLst/>
          </a:prstGeom>
        </p:spPr>
        <p:txBody>
          <a:bodyPr vert="horz" lIns="91440" tIns="45720" rIns="91440" bIns="45720" rtlCol="0" anchor="ctr"/>
          <a:lstStyle>
            <a:lvl1pPr algn="r">
              <a:defRPr sz="1200">
                <a:solidFill>
                  <a:srgbClr val="27AAE1"/>
                </a:solidFill>
                <a:latin typeface="Segoe UI" panose="020B0502040204020203" pitchFamily="34" charset="0"/>
                <a:cs typeface="Segoe UI" panose="020B0502040204020203" pitchFamily="34" charset="0"/>
              </a:defRPr>
            </a:lvl1pPr>
          </a:lstStyle>
          <a:p>
            <a:fld id="{571923E4-DDAD-413C-8034-3B26DE87662F}" type="slidenum">
              <a:rPr lang="en-US" smtClean="0"/>
              <a:pPr/>
              <a:t>‹#›</a:t>
            </a:fld>
            <a:endParaRPr lang="en-US" dirty="0"/>
          </a:p>
        </p:txBody>
      </p:sp>
      <p:sp>
        <p:nvSpPr>
          <p:cNvPr id="2" name="Title Placeholder 1"/>
          <p:cNvSpPr>
            <a:spLocks noGrp="1"/>
          </p:cNvSpPr>
          <p:nvPr>
            <p:ph type="title"/>
          </p:nvPr>
        </p:nvSpPr>
        <p:spPr bwMode="gray">
          <a:xfrm>
            <a:off x="628650" y="185635"/>
            <a:ext cx="6582855" cy="1540528"/>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2" name="Rectangle 11"/>
          <p:cNvSpPr/>
          <p:nvPr userDrawn="1"/>
        </p:nvSpPr>
        <p:spPr bwMode="auto">
          <a:xfrm>
            <a:off x="0" y="121303"/>
            <a:ext cx="434137" cy="511978"/>
          </a:xfrm>
          <a:prstGeom prst="rect">
            <a:avLst/>
          </a:prstGeom>
          <a:solidFill>
            <a:srgbClr val="001A70"/>
          </a:solidFill>
          <a:ln w="9525" cap="flat" cmpd="sng" algn="ctr">
            <a:noFill/>
            <a:prstDash val="solid"/>
            <a:round/>
            <a:headEnd type="none" w="med" len="med"/>
            <a:tailEnd type="none" w="med" len="med"/>
          </a:ln>
          <a:effectLst/>
        </p:spPr>
        <p:txBody>
          <a:bodyPr vert="horz" wrap="square" lIns="184150" tIns="92076" rIns="184150" bIns="92076" numCol="1" rtlCol="0" anchor="t" anchorCtr="0" compatLnSpc="1">
            <a:prstTxWarp prst="textNoShape">
              <a:avLst/>
            </a:prstTxWarp>
          </a:bodyPr>
          <a:lstStyle/>
          <a:p>
            <a:pPr algn="l" defTabSz="1828800" eaLnBrk="0" fontAlgn="base">
              <a:spcBef>
                <a:spcPct val="50000"/>
              </a:spcBef>
              <a:spcAft>
                <a:spcPct val="0"/>
              </a:spcAft>
              <a:tabLst>
                <a:tab pos="1143000" algn="l"/>
                <a:tab pos="10972800" algn="r"/>
                <a:tab pos="12801600" algn="dec"/>
                <a:tab pos="14401800" algn="r"/>
                <a:tab pos="16459200" algn="dec"/>
              </a:tabLst>
            </a:pPr>
            <a:endParaRPr lang="en-US" sz="6400">
              <a:solidFill>
                <a:srgbClr val="713481"/>
              </a:solidFill>
              <a:latin typeface="Times New Roman" charset="0"/>
            </a:endParaRPr>
          </a:p>
        </p:txBody>
      </p:sp>
      <p:sp>
        <p:nvSpPr>
          <p:cNvPr id="25" name="TextBox 24"/>
          <p:cNvSpPr txBox="1"/>
          <p:nvPr userDrawn="1"/>
        </p:nvSpPr>
        <p:spPr>
          <a:xfrm>
            <a:off x="363094" y="642043"/>
            <a:ext cx="7643763" cy="53091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27AAE1"/>
                </a:solidFill>
                <a:latin typeface="Segoe UI" panose="020B0502040204020203" pitchFamily="34" charset="0"/>
                <a:cs typeface="Segoe UI" panose="020B0502040204020203" pitchFamily="34" charset="0"/>
              </a:rPr>
              <a:t>QHD 201 – Understanding Healthcare Cost Complexities</a:t>
            </a:r>
            <a:r>
              <a:rPr lang="en-US" sz="1000" baseline="0" dirty="0" smtClean="0">
                <a:solidFill>
                  <a:srgbClr val="27AAE1"/>
                </a:solidFill>
                <a:latin typeface="Segoe UI" panose="020B0502040204020203" pitchFamily="34" charset="0"/>
                <a:cs typeface="Segoe UI" panose="020B0502040204020203" pitchFamily="34" charset="0"/>
              </a:rPr>
              <a:t> and How to be a Mindful Consumer</a:t>
            </a:r>
            <a:r>
              <a:rPr lang="en-US" sz="1000" dirty="0" smtClean="0">
                <a:solidFill>
                  <a:srgbClr val="262262"/>
                </a:solidFill>
                <a:latin typeface="Segoe UI" panose="020B0502040204020203" pitchFamily="34" charset="0"/>
                <a:cs typeface="Segoe UI" panose="020B0502040204020203" pitchFamily="34" charset="0"/>
              </a:rPr>
              <a:t> </a:t>
            </a:r>
            <a:r>
              <a:rPr lang="en-US" sz="800" dirty="0" smtClean="0">
                <a:solidFill>
                  <a:srgbClr val="2668A4"/>
                </a:solidFill>
                <a:latin typeface="Segoe UI" panose="020B0502040204020203" pitchFamily="34" charset="0"/>
                <a:cs typeface="Segoe UI" panose="020B0502040204020203" pitchFamily="34" charset="0"/>
              </a:rPr>
              <a:t>|  2019</a:t>
            </a:r>
          </a:p>
          <a:p>
            <a:endParaRPr lang="en-US" dirty="0"/>
          </a:p>
        </p:txBody>
      </p:sp>
    </p:spTree>
    <p:extLst>
      <p:ext uri="{BB962C8B-B14F-4D97-AF65-F5344CB8AC3E}">
        <p14:creationId xmlns:p14="http://schemas.microsoft.com/office/powerpoint/2010/main" val="3509292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0" kern="1200">
          <a:solidFill>
            <a:srgbClr val="27AAE1"/>
          </a:solidFill>
          <a:latin typeface="Sylfaen" panose="010A050205030603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27AAE1"/>
        </a:buClr>
        <a:buFont typeface="Wingdings" panose="05000000000000000000" pitchFamily="2" charset="2"/>
        <a:buChar char="§"/>
        <a:defRPr sz="2000" kern="1200">
          <a:solidFill>
            <a:schemeClr val="tx1">
              <a:lumMod val="65000"/>
              <a:lumOff val="3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2668A4"/>
        </a:buClr>
        <a:buFont typeface="Wingdings" panose="05000000000000000000" pitchFamily="2" charset="2"/>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003055"/>
        </a:buClr>
        <a:buFont typeface="Wingdings" panose="05000000000000000000" pitchFamily="2" charset="2"/>
        <a:buChar char="§"/>
        <a:defRPr sz="1600" kern="1200">
          <a:solidFill>
            <a:schemeClr val="tx1">
              <a:lumMod val="65000"/>
              <a:lumOff val="3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fontAlgn="base">
              <a:lnSpc>
                <a:spcPct val="95000"/>
              </a:lnSpc>
              <a:spcBef>
                <a:spcPct val="0"/>
              </a:spcBef>
              <a:spcAft>
                <a:spcPct val="35000"/>
              </a:spcAft>
              <a:buClr>
                <a:srgbClr val="E87722"/>
              </a:buClr>
              <a:buFontTx/>
              <a:buChar char="•"/>
              <a:defRPr/>
            </a:pPr>
            <a:fld id="{48EA9785-628B-4E00-AA13-F652B0ED476C}" type="slidenum">
              <a:rPr>
                <a:solidFill>
                  <a:srgbClr val="55565A"/>
                </a:solidFill>
                <a:ea typeface="Arial Unicode MS" pitchFamily="34" charset="-128"/>
              </a:rPr>
              <a:pPr fontAlgn="base">
                <a:lnSpc>
                  <a:spcPct val="95000"/>
                </a:lnSpc>
                <a:spcBef>
                  <a:spcPct val="0"/>
                </a:spcBef>
                <a:spcAft>
                  <a:spcPct val="35000"/>
                </a:spcAft>
                <a:buClr>
                  <a:srgbClr val="E87722"/>
                </a:buClr>
                <a:buFontTx/>
                <a:buChar char="•"/>
                <a:defRPr/>
              </a:pPr>
              <a:t>‹#›</a:t>
            </a:fld>
            <a:endParaRPr>
              <a:solidFill>
                <a:srgbClr val="55565A"/>
              </a:solidFill>
              <a:ea typeface="Arial Unicode MS" pitchFamily="34" charset="-128"/>
            </a:endParaRPr>
          </a:p>
        </p:txBody>
      </p:sp>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46671" y="6254135"/>
            <a:ext cx="1141003" cy="358621"/>
          </a:xfrm>
          <a:prstGeom prst="rect">
            <a:avLst/>
          </a:prstGeom>
        </p:spPr>
      </p:pic>
      <p:sp>
        <p:nvSpPr>
          <p:cNvPr id="8" name="Line 9"/>
          <p:cNvSpPr>
            <a:spLocks noChangeShapeType="1"/>
          </p:cNvSpPr>
          <p:nvPr userDrawn="1"/>
        </p:nvSpPr>
        <p:spPr>
          <a:xfrm>
            <a:off x="457200" y="838200"/>
            <a:ext cx="8229600" cy="0"/>
          </a:xfrm>
          <a:prstGeom prst="line">
            <a:avLst/>
          </a:prstGeom>
          <a:noFill/>
          <a:ln w="12700">
            <a:solidFill>
              <a:schemeClr val="accent1"/>
            </a:solidFill>
            <a:round/>
          </a:ln>
          <a:extLst>
            <a:ext uri="{909E8E84-426E-40DD-AFC4-6F175D3DCCD1}">
              <a14:hiddenFill xmlns:a14="http://schemas.microsoft.com/office/drawing/2010/main">
                <a:noFill/>
              </a14:hiddenFill>
            </a:ext>
          </a:extLst>
        </p:spPr>
        <p:txBody>
          <a:bodyPr wrap="none" anchor="ctr"/>
          <a:lstStyle/>
          <a:p>
            <a:pPr fontAlgn="base">
              <a:lnSpc>
                <a:spcPct val="95000"/>
              </a:lnSpc>
              <a:spcBef>
                <a:spcPct val="0"/>
              </a:spcBef>
              <a:spcAft>
                <a:spcPct val="35000"/>
              </a:spcAft>
              <a:buClr>
                <a:srgbClr val="E87722"/>
              </a:buClr>
              <a:buFontTx/>
              <a:buChar char="•"/>
            </a:pPr>
            <a:endParaRPr lang="en-US" sz="2000">
              <a:solidFill>
                <a:srgbClr val="55565A"/>
              </a:solidFill>
              <a:ea typeface="Arial Unicode MS" pitchFamily="34" charset="-128"/>
              <a:cs typeface="Arial Unicode MS" pitchFamily="34" charset="-128"/>
            </a:endParaRPr>
          </a:p>
        </p:txBody>
      </p:sp>
      <p:sp>
        <p:nvSpPr>
          <p:cNvPr id="9" name="Text Box 14"/>
          <p:cNvSpPr txBox="1">
            <a:spLocks noChangeArrowheads="1"/>
          </p:cNvSpPr>
          <p:nvPr userDrawn="1"/>
        </p:nvSpPr>
        <p:spPr>
          <a:xfrm>
            <a:off x="4238625" y="6580188"/>
            <a:ext cx="4062413" cy="10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9pPr>
          </a:lstStyle>
          <a:p>
            <a:pPr algn="r" fontAlgn="base">
              <a:spcBef>
                <a:spcPct val="0"/>
              </a:spcBef>
              <a:spcAft>
                <a:spcPct val="0"/>
              </a:spcAft>
              <a:defRPr/>
            </a:pPr>
            <a:r>
              <a:rPr lang="en-US" sz="700" smtClean="0">
                <a:solidFill>
                  <a:srgbClr val="55565A"/>
                </a:solidFill>
              </a:rPr>
              <a:t>Confidential property of Optum. Do not distribute or reproduce without express permission from Optum.</a:t>
            </a:r>
          </a:p>
        </p:txBody>
      </p:sp>
    </p:spTree>
    <p:extLst>
      <p:ext uri="{BB962C8B-B14F-4D97-AF65-F5344CB8AC3E}">
        <p14:creationId xmlns:p14="http://schemas.microsoft.com/office/powerpoint/2010/main" val="20354017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a:solidFill>
                  <a:srgbClr val="55565A"/>
                </a:solidFill>
                <a:ea typeface="Arial Unicode MS" pitchFamily="34" charset="-128"/>
              </a:rPr>
              <a:pPr algn="r"/>
              <a:t>‹#›</a:t>
            </a:fld>
            <a:endParaRPr dirty="0">
              <a:solidFill>
                <a:srgbClr val="55565A"/>
              </a:solidFill>
              <a:ea typeface="Arial Unicode MS" pitchFamily="34" charset="-128"/>
            </a:endParaRPr>
          </a:p>
        </p:txBody>
      </p:sp>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46671" y="6254135"/>
            <a:ext cx="1141003" cy="358621"/>
          </a:xfrm>
          <a:prstGeom prst="rect">
            <a:avLst/>
          </a:prstGeom>
        </p:spPr>
      </p:pic>
    </p:spTree>
    <p:extLst>
      <p:ext uri="{BB962C8B-B14F-4D97-AF65-F5344CB8AC3E}">
        <p14:creationId xmlns:p14="http://schemas.microsoft.com/office/powerpoint/2010/main" val="22621668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2.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3.xml"/><Relationship Id="rId1" Type="http://schemas.openxmlformats.org/officeDocument/2006/relationships/themeOverride" Target="../theme/themeOverride2.xml"/><Relationship Id="rId5" Type="http://schemas.openxmlformats.org/officeDocument/2006/relationships/image" Target="../media/image10.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4.xml"/><Relationship Id="rId1" Type="http://schemas.openxmlformats.org/officeDocument/2006/relationships/themeOverride" Target="../theme/themeOverride3.xml"/><Relationship Id="rId5" Type="http://schemas.openxmlformats.org/officeDocument/2006/relationships/image" Target="../media/image11.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5.xml"/><Relationship Id="rId1" Type="http://schemas.openxmlformats.org/officeDocument/2006/relationships/themeOverride" Target="../theme/themeOverride4.xml"/><Relationship Id="rId5" Type="http://schemas.openxmlformats.org/officeDocument/2006/relationships/image" Target="../media/image12.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6.xml"/><Relationship Id="rId1" Type="http://schemas.openxmlformats.org/officeDocument/2006/relationships/themeOverride" Target="../theme/themeOverride5.xml"/><Relationship Id="rId5" Type="http://schemas.openxmlformats.org/officeDocument/2006/relationships/image" Target="../media/image13.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7.xml"/><Relationship Id="rId1" Type="http://schemas.openxmlformats.org/officeDocument/2006/relationships/themeOverride" Target="../theme/themeOverride6.xml"/><Relationship Id="rId5" Type="http://schemas.openxmlformats.org/officeDocument/2006/relationships/image" Target="../media/image14.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8.xml"/><Relationship Id="rId1" Type="http://schemas.openxmlformats.org/officeDocument/2006/relationships/themeOverride" Target="../theme/themeOverride7.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9.xml"/><Relationship Id="rId1" Type="http://schemas.openxmlformats.org/officeDocument/2006/relationships/themeOverride" Target="../theme/themeOverride8.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7.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 Target="slide2.xml"/><Relationship Id="rId7"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7.xml"/><Relationship Id="rId6" Type="http://schemas.openxmlformats.org/officeDocument/2006/relationships/hyperlink" Target="https://www.optum.com/content/dam/optum/consumer-activation/unknown/HSA_Employer_Promo.mp4" TargetMode="Externa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10.xml"/><Relationship Id="rId1" Type="http://schemas.openxmlformats.org/officeDocument/2006/relationships/themeOverride" Target="../theme/themeOverride9.xml"/><Relationship Id="rId5" Type="http://schemas.openxmlformats.org/officeDocument/2006/relationships/image" Target="../media/image21.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3668"/>
          <a:stretch/>
        </p:blipFill>
        <p:spPr>
          <a:xfrm>
            <a:off x="0" y="0"/>
            <a:ext cx="9144000" cy="4457455"/>
          </a:xfrm>
          <a:prstGeom prst="rect">
            <a:avLst/>
          </a:prstGeom>
        </p:spPr>
      </p:pic>
      <p:sp>
        <p:nvSpPr>
          <p:cNvPr id="17" name="TextBox 16"/>
          <p:cNvSpPr txBox="1"/>
          <p:nvPr/>
        </p:nvSpPr>
        <p:spPr bwMode="gray">
          <a:xfrm>
            <a:off x="504398" y="2993049"/>
            <a:ext cx="8298416" cy="2646878"/>
          </a:xfrm>
          <a:prstGeom prst="rect">
            <a:avLst/>
          </a:prstGeom>
          <a:noFill/>
        </p:spPr>
        <p:txBody>
          <a:bodyPr wrap="square" rtlCol="0">
            <a:spAutoFit/>
          </a:bodyPr>
          <a:lstStyle/>
          <a:p>
            <a:pPr algn="l"/>
            <a:r>
              <a:rPr lang="en-US" sz="2200" b="0" dirty="0" smtClean="0">
                <a:solidFill>
                  <a:schemeClr val="bg1"/>
                </a:solidFill>
                <a:latin typeface="Segoe UI" panose="020B0502040204020203" pitchFamily="34" charset="0"/>
                <a:ea typeface="Adobe Kaiti Std R" panose="02020400000000000000" pitchFamily="18" charset="-128"/>
                <a:cs typeface="Segoe UI" panose="020B0502040204020203" pitchFamily="34" charset="0"/>
              </a:rPr>
              <a:t>QHD 201</a:t>
            </a:r>
            <a:endParaRPr lang="en-US" sz="2200" b="0" dirty="0">
              <a:solidFill>
                <a:schemeClr val="bg1"/>
              </a:solidFill>
              <a:latin typeface="Segoe UI" panose="020B0502040204020203" pitchFamily="34" charset="0"/>
              <a:ea typeface="Adobe Kaiti Std R" panose="02020400000000000000" pitchFamily="18" charset="-128"/>
              <a:cs typeface="Segoe UI" panose="020B0502040204020203" pitchFamily="34" charset="0"/>
            </a:endParaRPr>
          </a:p>
          <a:p>
            <a:pPr algn="l"/>
            <a:r>
              <a:rPr lang="en-US" sz="3600" dirty="0" smtClean="0">
                <a:solidFill>
                  <a:srgbClr val="27AAE1"/>
                </a:solidFill>
                <a:latin typeface="Sylfaen" panose="010A0502050306030303" pitchFamily="18" charset="0"/>
                <a:ea typeface="Adobe Kaiti Std R" panose="02020400000000000000" pitchFamily="18" charset="-128"/>
                <a:cs typeface="Segoe UI" panose="020B0502040204020203" pitchFamily="34" charset="0"/>
              </a:rPr>
              <a:t>Understand Healthcare Cost Complexities and How to be a Mindful Consumer</a:t>
            </a:r>
            <a:endParaRPr lang="en-US" sz="3600" b="0" dirty="0">
              <a:solidFill>
                <a:srgbClr val="262262"/>
              </a:solidFill>
              <a:latin typeface="Sylfaen" panose="010A0502050306030303" pitchFamily="18" charset="0"/>
              <a:ea typeface="Adobe Kaiti Std R" panose="02020400000000000000" pitchFamily="18" charset="-128"/>
              <a:cs typeface="Segoe UI" panose="020B0502040204020203" pitchFamily="34" charset="0"/>
            </a:endParaRPr>
          </a:p>
          <a:p>
            <a:pPr algn="l"/>
            <a:endParaRPr lang="en-US" sz="1200" b="0" dirty="0" smtClean="0">
              <a:solidFill>
                <a:srgbClr val="262262"/>
              </a:solidFill>
              <a:latin typeface="Segoe UI" panose="020B0502040204020203" pitchFamily="34" charset="0"/>
              <a:ea typeface="Adobe Kaiti Std R" panose="02020400000000000000" pitchFamily="18" charset="-128"/>
              <a:cs typeface="Segoe UI" panose="020B0502040204020203" pitchFamily="34" charset="0"/>
            </a:endParaRPr>
          </a:p>
          <a:p>
            <a:pPr algn="l"/>
            <a:r>
              <a:rPr lang="en-US" sz="1200" b="0" dirty="0" smtClean="0">
                <a:solidFill>
                  <a:srgbClr val="262262"/>
                </a:solidFill>
                <a:latin typeface="Segoe UI" panose="020B0502040204020203" pitchFamily="34" charset="0"/>
                <a:ea typeface="Adobe Kaiti Std R" panose="02020400000000000000" pitchFamily="18" charset="-128"/>
                <a:cs typeface="Segoe UI" panose="020B0502040204020203" pitchFamily="34" charset="0"/>
              </a:rPr>
              <a:t>February </a:t>
            </a:r>
            <a:r>
              <a:rPr lang="en-US" sz="1200" dirty="0" smtClean="0">
                <a:solidFill>
                  <a:srgbClr val="262262"/>
                </a:solidFill>
                <a:latin typeface="Segoe UI" panose="020B0502040204020203" pitchFamily="34" charset="0"/>
                <a:ea typeface="Adobe Kaiti Std R" panose="02020400000000000000" pitchFamily="18" charset="-128"/>
                <a:cs typeface="Segoe UI" panose="020B0502040204020203" pitchFamily="34" charset="0"/>
              </a:rPr>
              <a:t>28</a:t>
            </a:r>
            <a:r>
              <a:rPr lang="en-US" sz="1200" b="0" dirty="0" smtClean="0">
                <a:solidFill>
                  <a:srgbClr val="262262"/>
                </a:solidFill>
                <a:latin typeface="Segoe UI" panose="020B0502040204020203" pitchFamily="34" charset="0"/>
                <a:ea typeface="Adobe Kaiti Std R" panose="02020400000000000000" pitchFamily="18" charset="-128"/>
                <a:cs typeface="Segoe UI" panose="020B0502040204020203" pitchFamily="34" charset="0"/>
              </a:rPr>
              <a:t>, 2019</a:t>
            </a:r>
          </a:p>
          <a:p>
            <a:pPr algn="l"/>
            <a:endParaRPr lang="en-US" sz="1200" dirty="0">
              <a:solidFill>
                <a:srgbClr val="262262"/>
              </a:solidFill>
              <a:latin typeface="Segoe UI" panose="020B0502040204020203" pitchFamily="34" charset="0"/>
              <a:ea typeface="Adobe Kaiti Std R" panose="02020400000000000000" pitchFamily="18" charset="-128"/>
              <a:cs typeface="Segoe UI" panose="020B0502040204020203" pitchFamily="34" charset="0"/>
            </a:endParaRPr>
          </a:p>
          <a:p>
            <a:r>
              <a:rPr lang="en-US" sz="1200" kern="0" dirty="0">
                <a:solidFill>
                  <a:srgbClr val="262262"/>
                </a:solidFill>
                <a:latin typeface="Segoe UI" panose="020B0502040204020203" pitchFamily="34" charset="0"/>
                <a:cs typeface="Segoe UI" panose="020B0502040204020203" pitchFamily="34" charset="0"/>
              </a:rPr>
              <a:t>Presented </a:t>
            </a:r>
            <a:r>
              <a:rPr lang="en-US" sz="1200" kern="0" dirty="0" smtClean="0">
                <a:solidFill>
                  <a:srgbClr val="262262"/>
                </a:solidFill>
                <a:latin typeface="Segoe UI" panose="020B0502040204020203" pitchFamily="34" charset="0"/>
                <a:cs typeface="Segoe UI" panose="020B0502040204020203" pitchFamily="34" charset="0"/>
              </a:rPr>
              <a:t>by:</a:t>
            </a:r>
            <a:endParaRPr lang="en-US" sz="1200" kern="0" dirty="0">
              <a:solidFill>
                <a:srgbClr val="262262"/>
              </a:solidFill>
              <a:latin typeface="Segoe UI" panose="020B0502040204020203" pitchFamily="34" charset="0"/>
              <a:cs typeface="Segoe UI" panose="020B0502040204020203" pitchFamily="34" charset="0"/>
            </a:endParaRPr>
          </a:p>
          <a:p>
            <a:r>
              <a:rPr lang="en-US" sz="1200" kern="0" dirty="0" smtClean="0">
                <a:solidFill>
                  <a:srgbClr val="262262"/>
                </a:solidFill>
                <a:latin typeface="Segoe UI" panose="020B0502040204020203" pitchFamily="34" charset="0"/>
                <a:cs typeface="Segoe UI" panose="020B0502040204020203" pitchFamily="34" charset="0"/>
              </a:rPr>
              <a:t>	Kristin </a:t>
            </a:r>
            <a:r>
              <a:rPr lang="en-US" sz="1200" kern="0" dirty="0">
                <a:solidFill>
                  <a:srgbClr val="262262"/>
                </a:solidFill>
                <a:latin typeface="Segoe UI" panose="020B0502040204020203" pitchFamily="34" charset="0"/>
                <a:cs typeface="Segoe UI" panose="020B0502040204020203" pitchFamily="34" charset="0"/>
              </a:rPr>
              <a:t>Parker, </a:t>
            </a:r>
            <a:r>
              <a:rPr lang="en-US" sz="1200" kern="0" dirty="0" smtClean="0">
                <a:solidFill>
                  <a:srgbClr val="262262"/>
                </a:solidFill>
                <a:latin typeface="Segoe UI" panose="020B0502040204020203" pitchFamily="34" charset="0"/>
                <a:cs typeface="Segoe UI" panose="020B0502040204020203" pitchFamily="34" charset="0"/>
              </a:rPr>
              <a:t>CEBS</a:t>
            </a:r>
          </a:p>
          <a:p>
            <a:r>
              <a:rPr lang="en-US" sz="1200" kern="0" dirty="0">
                <a:solidFill>
                  <a:srgbClr val="262262"/>
                </a:solidFill>
                <a:latin typeface="Segoe UI" panose="020B0502040204020203" pitchFamily="34" charset="0"/>
                <a:cs typeface="Segoe UI" panose="020B0502040204020203" pitchFamily="34" charset="0"/>
              </a:rPr>
              <a:t>	</a:t>
            </a:r>
            <a:endParaRPr lang="en-US" sz="1200" kern="0" dirty="0">
              <a:solidFill>
                <a:srgbClr val="262262"/>
              </a:solidFill>
              <a:latin typeface="Optima" panose="020B05020505080203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610" y="5720215"/>
            <a:ext cx="2768107" cy="447248"/>
          </a:xfrm>
          <a:prstGeom prst="rect">
            <a:avLst/>
          </a:prstGeom>
        </p:spPr>
      </p:pic>
    </p:spTree>
    <p:extLst>
      <p:ext uri="{BB962C8B-B14F-4D97-AF65-F5344CB8AC3E}">
        <p14:creationId xmlns:p14="http://schemas.microsoft.com/office/powerpoint/2010/main" val="2043190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305800" cy="5715000"/>
          </a:xfrm>
        </p:spPr>
        <p:txBody>
          <a:bodyPr/>
          <a:lstStyle/>
          <a:p>
            <a:r>
              <a:rPr lang="en-US" dirty="0" smtClean="0">
                <a:solidFill>
                  <a:srgbClr val="003055"/>
                </a:solidFill>
              </a:rPr>
              <a:t>TELEMEDICINE ACCESS</a:t>
            </a:r>
          </a:p>
          <a:p>
            <a:pPr lvl="1"/>
            <a:r>
              <a:rPr lang="en-US" dirty="0" smtClean="0"/>
              <a:t>Register and download app to get started</a:t>
            </a:r>
          </a:p>
          <a:p>
            <a:pPr lvl="2"/>
            <a:r>
              <a:rPr lang="en-US" dirty="0" smtClean="0"/>
              <a:t>Visit </a:t>
            </a:r>
            <a:r>
              <a:rPr lang="en-US" dirty="0" smtClean="0">
                <a:solidFill>
                  <a:srgbClr val="003055"/>
                </a:solidFill>
              </a:rPr>
              <a:t>amwell.com </a:t>
            </a:r>
            <a:r>
              <a:rPr lang="en-US" dirty="0" smtClean="0"/>
              <a:t>or</a:t>
            </a:r>
          </a:p>
          <a:p>
            <a:pPr lvl="2"/>
            <a:r>
              <a:rPr lang="en-US" dirty="0" smtClean="0"/>
              <a:t>Visit </a:t>
            </a:r>
            <a:r>
              <a:rPr lang="en-US" dirty="0" smtClean="0">
                <a:solidFill>
                  <a:srgbClr val="003055"/>
                </a:solidFill>
              </a:rPr>
              <a:t>doctorondemand.com</a:t>
            </a:r>
          </a:p>
          <a:p>
            <a:pPr lvl="1"/>
            <a:r>
              <a:rPr lang="en-US" dirty="0" smtClean="0"/>
              <a:t>US licensed, board-certified doctors. Can prescribe medications when appropriate.</a:t>
            </a:r>
          </a:p>
          <a:p>
            <a:pPr lvl="1"/>
            <a:r>
              <a:rPr lang="en-US" dirty="0" smtClean="0"/>
              <a:t>Doctors available 24/7/365 on your device with video access.</a:t>
            </a:r>
          </a:p>
          <a:p>
            <a:pPr lvl="2"/>
            <a:r>
              <a:rPr lang="en-US" dirty="0" smtClean="0"/>
              <a:t>No appointment necessary</a:t>
            </a:r>
          </a:p>
          <a:p>
            <a:pPr lvl="2"/>
            <a:r>
              <a:rPr lang="en-US" dirty="0" smtClean="0"/>
              <a:t>Access from wherever you are</a:t>
            </a:r>
          </a:p>
          <a:p>
            <a:endParaRPr lang="en-US" dirty="0" smtClean="0"/>
          </a:p>
          <a:p>
            <a:endParaRPr lang="en-US" dirty="0" smtClean="0"/>
          </a:p>
          <a:p>
            <a:endParaRPr lang="en-US" dirty="0"/>
          </a:p>
        </p:txBody>
      </p:sp>
    </p:spTree>
    <p:extLst>
      <p:ext uri="{BB962C8B-B14F-4D97-AF65-F5344CB8AC3E}">
        <p14:creationId xmlns:p14="http://schemas.microsoft.com/office/powerpoint/2010/main" val="3669559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4525963"/>
          </a:xfrm>
        </p:spPr>
        <p:txBody>
          <a:bodyPr/>
          <a:lstStyle/>
          <a:p>
            <a:pPr marL="0" indent="0">
              <a:buNone/>
            </a:pPr>
            <a:r>
              <a:rPr lang="en-US" sz="2800" dirty="0" smtClean="0">
                <a:solidFill>
                  <a:srgbClr val="003055"/>
                </a:solidFill>
              </a:rPr>
              <a:t>General Medical Plan Considerations</a:t>
            </a:r>
          </a:p>
          <a:p>
            <a:r>
              <a:rPr lang="en-US" sz="2200" dirty="0" smtClean="0"/>
              <a:t>You can save hundreds of dollars a year simply by choosing where you get your care</a:t>
            </a:r>
          </a:p>
          <a:p>
            <a:pPr marL="0" indent="0">
              <a:buNone/>
            </a:pPr>
            <a:endParaRPr lang="en-US" sz="1600" dirty="0" smtClean="0"/>
          </a:p>
          <a:p>
            <a:pPr lvl="1"/>
            <a:r>
              <a:rPr lang="en-US" dirty="0" smtClean="0"/>
              <a:t>Independent Labs – Centers that are not affiliated with a hospital and review your lab work (blood, biopsy, etc.) for your doctor’s office </a:t>
            </a:r>
          </a:p>
          <a:p>
            <a:pPr lvl="1"/>
            <a:endParaRPr lang="en-US" dirty="0" smtClean="0"/>
          </a:p>
          <a:p>
            <a:pPr lvl="1"/>
            <a:r>
              <a:rPr lang="en-US" dirty="0" smtClean="0"/>
              <a:t>Ambulatory Surgical Centers – Locations where doctors can perform same-day surgeries at a lower rate than hospitals </a:t>
            </a:r>
          </a:p>
          <a:p>
            <a:pPr lvl="1"/>
            <a:endParaRPr lang="en-US" dirty="0" smtClean="0"/>
          </a:p>
          <a:p>
            <a:pPr lvl="1"/>
            <a:r>
              <a:rPr lang="en-US" dirty="0" smtClean="0"/>
              <a:t>Value-Based Primary Care Physicians – Doctors who are paid to make sure you get and stay well, not by how many patients they see each day</a:t>
            </a:r>
            <a:endParaRPr lang="en-US" dirty="0"/>
          </a:p>
        </p:txBody>
      </p:sp>
    </p:spTree>
    <p:extLst>
      <p:ext uri="{BB962C8B-B14F-4D97-AF65-F5344CB8AC3E}">
        <p14:creationId xmlns:p14="http://schemas.microsoft.com/office/powerpoint/2010/main" val="829047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153400" cy="4953000"/>
          </a:xfrm>
        </p:spPr>
        <p:txBody>
          <a:bodyPr rtlCol="0">
            <a:normAutofit/>
          </a:bodyPr>
          <a:lstStyle/>
          <a:p>
            <a:pPr marL="0" indent="0" algn="ctr" eaLnBrk="1" fontAlgn="auto" hangingPunct="1">
              <a:spcBef>
                <a:spcPts val="0"/>
              </a:spcBef>
              <a:spcAft>
                <a:spcPts val="0"/>
              </a:spcAft>
              <a:buFontTx/>
              <a:buNone/>
              <a:defRPr/>
            </a:pPr>
            <a:endParaRPr lang="en-US" sz="3600" b="1" dirty="0" smtClean="0"/>
          </a:p>
          <a:p>
            <a:pPr marL="0" indent="0" algn="ctr" eaLnBrk="1" fontAlgn="auto" hangingPunct="1">
              <a:spcBef>
                <a:spcPts val="0"/>
              </a:spcBef>
              <a:spcAft>
                <a:spcPts val="0"/>
              </a:spcAft>
              <a:buFontTx/>
              <a:buNone/>
              <a:defRPr/>
            </a:pPr>
            <a:endParaRPr lang="en-US" sz="3600" b="1" dirty="0" smtClean="0"/>
          </a:p>
          <a:p>
            <a:pPr marL="0" indent="0" algn="ctr" eaLnBrk="1" fontAlgn="auto" hangingPunct="1">
              <a:spcBef>
                <a:spcPts val="0"/>
              </a:spcBef>
              <a:spcAft>
                <a:spcPts val="0"/>
              </a:spcAft>
              <a:buFontTx/>
              <a:buNone/>
              <a:defRPr/>
            </a:pPr>
            <a:r>
              <a:rPr lang="en-US" sz="4400" b="1" dirty="0" smtClean="0">
                <a:solidFill>
                  <a:srgbClr val="003055"/>
                </a:solidFill>
              </a:rPr>
              <a:t>How do you make Good Choices?</a:t>
            </a:r>
          </a:p>
          <a:p>
            <a:pPr marL="0" indent="0" eaLnBrk="1" fontAlgn="auto" hangingPunct="1">
              <a:spcBef>
                <a:spcPts val="0"/>
              </a:spcBef>
              <a:spcAft>
                <a:spcPts val="0"/>
              </a:spcAft>
              <a:buFontTx/>
              <a:buNone/>
              <a:defRPr/>
            </a:pPr>
            <a:endParaRPr lang="en-US" sz="1800" dirty="0" smtClean="0">
              <a:solidFill>
                <a:srgbClr val="9F3515"/>
              </a:solidFill>
            </a:endParaRPr>
          </a:p>
          <a:p>
            <a:pPr marL="0" indent="0" eaLnBrk="1" fontAlgn="auto" hangingPunct="1">
              <a:spcBef>
                <a:spcPts val="0"/>
              </a:spcBef>
              <a:spcAft>
                <a:spcPts val="0"/>
              </a:spcAft>
              <a:buFontTx/>
              <a:buNone/>
              <a:defRPr/>
            </a:pPr>
            <a:endParaRPr lang="en-US" sz="1800" dirty="0" smtClean="0">
              <a:solidFill>
                <a:srgbClr val="9F3515"/>
              </a:solidFill>
            </a:endParaRPr>
          </a:p>
          <a:p>
            <a:pPr marL="0" indent="0" eaLnBrk="1" fontAlgn="auto" hangingPunct="1">
              <a:spcBef>
                <a:spcPts val="0"/>
              </a:spcBef>
              <a:spcAft>
                <a:spcPts val="0"/>
              </a:spcAft>
              <a:buFontTx/>
              <a:buNone/>
              <a:defRPr/>
            </a:pPr>
            <a:endParaRPr lang="en-US" sz="1800" dirty="0" smtClean="0"/>
          </a:p>
          <a:p>
            <a:pPr marL="0" indent="0" eaLnBrk="1" fontAlgn="auto" hangingPunct="1">
              <a:spcBef>
                <a:spcPts val="0"/>
              </a:spcBef>
              <a:spcAft>
                <a:spcPts val="0"/>
              </a:spcAft>
              <a:buFontTx/>
              <a:buNone/>
              <a:defRPr/>
            </a:pPr>
            <a:endParaRPr lang="en-US" sz="1800" dirty="0"/>
          </a:p>
        </p:txBody>
      </p:sp>
    </p:spTree>
    <p:extLst>
      <p:ext uri="{BB962C8B-B14F-4D97-AF65-F5344CB8AC3E}">
        <p14:creationId xmlns:p14="http://schemas.microsoft.com/office/powerpoint/2010/main" val="2867306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85" y="1143000"/>
            <a:ext cx="8153400" cy="4525963"/>
          </a:xfrm>
        </p:spPr>
        <p:txBody>
          <a:bodyPr/>
          <a:lstStyle/>
          <a:p>
            <a:pPr marL="0" indent="0">
              <a:buNone/>
            </a:pPr>
            <a:r>
              <a:rPr lang="en-US" sz="2800" dirty="0" smtClean="0">
                <a:solidFill>
                  <a:srgbClr val="003055"/>
                </a:solidFill>
              </a:rPr>
              <a:t>Highmark Website</a:t>
            </a:r>
          </a:p>
          <a:p>
            <a:r>
              <a:rPr lang="en-US" sz="2400" dirty="0" smtClean="0"/>
              <a:t>Find a Doctor</a:t>
            </a:r>
          </a:p>
          <a:p>
            <a:r>
              <a:rPr lang="en-US" sz="2400" dirty="0" smtClean="0"/>
              <a:t>Care Cost Estimator</a:t>
            </a:r>
          </a:p>
          <a:p>
            <a:r>
              <a:rPr lang="en-US" sz="2400" dirty="0" smtClean="0"/>
              <a:t>Savings Advisor</a:t>
            </a:r>
          </a:p>
        </p:txBody>
      </p:sp>
    </p:spTree>
    <p:extLst>
      <p:ext uri="{BB962C8B-B14F-4D97-AF65-F5344CB8AC3E}">
        <p14:creationId xmlns:p14="http://schemas.microsoft.com/office/powerpoint/2010/main" val="2545394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501" y="1429439"/>
            <a:ext cx="8153400" cy="4525963"/>
          </a:xfrm>
        </p:spPr>
        <p:txBody>
          <a:bodyPr>
            <a:normAutofit/>
          </a:bodyPr>
          <a:lstStyle/>
          <a:p>
            <a:pPr marL="0" indent="0">
              <a:buNone/>
            </a:pPr>
            <a:r>
              <a:rPr lang="en-US" sz="2800" dirty="0" smtClean="0">
                <a:solidFill>
                  <a:srgbClr val="003055"/>
                </a:solidFill>
              </a:rPr>
              <a:t>Highmark Website</a:t>
            </a:r>
          </a:p>
          <a:p>
            <a:pPr lvl="1"/>
            <a:r>
              <a:rPr lang="en-US" sz="2000" dirty="0" smtClean="0"/>
              <a:t>Login to your own, personal information</a:t>
            </a:r>
          </a:p>
          <a:p>
            <a:pPr lvl="1"/>
            <a:r>
              <a:rPr lang="en-US" sz="2000" dirty="0"/>
              <a:t>Coverage</a:t>
            </a:r>
          </a:p>
          <a:p>
            <a:pPr lvl="2"/>
            <a:r>
              <a:rPr lang="en-US" sz="1400" dirty="0"/>
              <a:t>Check eligibility and plan details</a:t>
            </a:r>
          </a:p>
          <a:p>
            <a:pPr lvl="2"/>
            <a:r>
              <a:rPr lang="en-US" sz="1400" dirty="0"/>
              <a:t>View Prescription History</a:t>
            </a:r>
          </a:p>
          <a:p>
            <a:pPr lvl="2"/>
            <a:r>
              <a:rPr lang="en-US" sz="1400" dirty="0"/>
              <a:t>View Benefit Plan Documents</a:t>
            </a:r>
          </a:p>
          <a:p>
            <a:pPr lvl="1"/>
            <a:r>
              <a:rPr lang="en-US" sz="2000" dirty="0" smtClean="0"/>
              <a:t>Spending – Helpful for planning annual healthcare costs for FSA/HSA</a:t>
            </a:r>
          </a:p>
          <a:p>
            <a:pPr lvl="2"/>
            <a:r>
              <a:rPr lang="en-US" sz="1400" dirty="0" smtClean="0"/>
              <a:t>EOBs (explanation of benefits)</a:t>
            </a:r>
          </a:p>
          <a:p>
            <a:pPr lvl="2"/>
            <a:r>
              <a:rPr lang="en-US" sz="1800" b="1" dirty="0" smtClean="0"/>
              <a:t>Cost Saving Tools</a:t>
            </a:r>
          </a:p>
          <a:p>
            <a:pPr lvl="3"/>
            <a:r>
              <a:rPr lang="en-US" sz="1600" dirty="0" smtClean="0"/>
              <a:t>Care Cost Estimator</a:t>
            </a:r>
          </a:p>
          <a:p>
            <a:pPr lvl="3"/>
            <a:r>
              <a:rPr lang="en-US" sz="1600" dirty="0" smtClean="0"/>
              <a:t>Rx Cost Comparison</a:t>
            </a:r>
          </a:p>
          <a:p>
            <a:pPr lvl="1"/>
            <a:r>
              <a:rPr lang="en-US" sz="2000" dirty="0" smtClean="0"/>
              <a:t>Prescriptions</a:t>
            </a:r>
          </a:p>
          <a:p>
            <a:pPr lvl="2"/>
            <a:r>
              <a:rPr lang="en-US" sz="1400" dirty="0"/>
              <a:t>View Prescription </a:t>
            </a:r>
            <a:r>
              <a:rPr lang="en-US" sz="1400" dirty="0" smtClean="0"/>
              <a:t>Claims</a:t>
            </a:r>
            <a:endParaRPr lang="en-US" sz="1400" dirty="0"/>
          </a:p>
        </p:txBody>
      </p:sp>
    </p:spTree>
    <p:extLst>
      <p:ext uri="{BB962C8B-B14F-4D97-AF65-F5344CB8AC3E}">
        <p14:creationId xmlns:p14="http://schemas.microsoft.com/office/powerpoint/2010/main" val="1772809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4525963"/>
          </a:xfrm>
        </p:spPr>
        <p:txBody>
          <a:bodyPr/>
          <a:lstStyle/>
          <a:p>
            <a:pPr marL="0" indent="0">
              <a:buNone/>
            </a:pPr>
            <a:r>
              <a:rPr lang="en-US" sz="2800" dirty="0" smtClean="0">
                <a:solidFill>
                  <a:srgbClr val="003055"/>
                </a:solidFill>
              </a:rPr>
              <a:t>Other Website Resources</a:t>
            </a:r>
          </a:p>
          <a:p>
            <a:r>
              <a:rPr lang="en-US" sz="2400" dirty="0" smtClean="0"/>
              <a:t>Pricing Websites </a:t>
            </a:r>
            <a:r>
              <a:rPr lang="en-US" sz="2200" dirty="0" smtClean="0"/>
              <a:t>(not necessarily recommended – sample list)</a:t>
            </a:r>
          </a:p>
          <a:p>
            <a:pPr lvl="1"/>
            <a:r>
              <a:rPr lang="en-US" sz="2000" dirty="0" smtClean="0"/>
              <a:t>Amino.com/cost</a:t>
            </a:r>
            <a:endParaRPr lang="en-US" sz="1600" dirty="0" smtClean="0"/>
          </a:p>
          <a:p>
            <a:pPr lvl="1"/>
            <a:r>
              <a:rPr lang="en-US" sz="2000" dirty="0" smtClean="0"/>
              <a:t>Fairhealthconsumer.org</a:t>
            </a:r>
          </a:p>
          <a:p>
            <a:pPr lvl="2"/>
            <a:r>
              <a:rPr lang="en-US" sz="1800" dirty="0" smtClean="0"/>
              <a:t>These simply give average cost for a service in the area. They are not tied to Highmark or give costs directly related to Highmark discounts.</a:t>
            </a:r>
          </a:p>
          <a:p>
            <a:r>
              <a:rPr lang="en-US" sz="2400" dirty="0" smtClean="0"/>
              <a:t>Quality of Care</a:t>
            </a:r>
            <a:endParaRPr lang="en-US" sz="2400" dirty="0"/>
          </a:p>
          <a:p>
            <a:pPr lvl="1"/>
            <a:r>
              <a:rPr lang="en-US" sz="2000" dirty="0" smtClean="0"/>
              <a:t>Lots of Websites</a:t>
            </a:r>
          </a:p>
          <a:p>
            <a:pPr lvl="1"/>
            <a:r>
              <a:rPr lang="en-US" sz="2000" dirty="0" smtClean="0"/>
              <a:t>Some are based on member feedback (Highmark, healthgrades.com)</a:t>
            </a:r>
          </a:p>
          <a:p>
            <a:pPr lvl="1"/>
            <a:r>
              <a:rPr lang="en-US" sz="2000" dirty="0" smtClean="0"/>
              <a:t>Some are based on federal statistics (carechex.com)</a:t>
            </a:r>
            <a:endParaRPr lang="en-US" sz="1700" dirty="0" smtClean="0"/>
          </a:p>
        </p:txBody>
      </p:sp>
    </p:spTree>
    <p:extLst>
      <p:ext uri="{BB962C8B-B14F-4D97-AF65-F5344CB8AC3E}">
        <p14:creationId xmlns:p14="http://schemas.microsoft.com/office/powerpoint/2010/main" val="175600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4525963"/>
          </a:xfrm>
        </p:spPr>
        <p:txBody>
          <a:bodyPr/>
          <a:lstStyle/>
          <a:p>
            <a:pPr marL="0" indent="0">
              <a:buNone/>
            </a:pPr>
            <a:r>
              <a:rPr lang="en-US" sz="2800" dirty="0" smtClean="0">
                <a:solidFill>
                  <a:srgbClr val="003055"/>
                </a:solidFill>
              </a:rPr>
              <a:t>Prescription Drug</a:t>
            </a:r>
          </a:p>
          <a:p>
            <a:r>
              <a:rPr lang="en-US" sz="2400" dirty="0" smtClean="0"/>
              <a:t>There are a lot of good resources.</a:t>
            </a:r>
          </a:p>
          <a:p>
            <a:pPr lvl="1"/>
            <a:r>
              <a:rPr lang="en-US" sz="2000" dirty="0" smtClean="0"/>
              <a:t>Highmark Website</a:t>
            </a:r>
            <a:endParaRPr lang="en-US" sz="1600" dirty="0" smtClean="0"/>
          </a:p>
          <a:p>
            <a:pPr lvl="1"/>
            <a:r>
              <a:rPr lang="en-US" sz="2000" dirty="0" smtClean="0"/>
              <a:t>Goodrx.com</a:t>
            </a:r>
          </a:p>
          <a:p>
            <a:pPr lvl="1"/>
            <a:r>
              <a:rPr lang="en-US" sz="2000" dirty="0" smtClean="0"/>
              <a:t>Blinkhealth.com</a:t>
            </a:r>
          </a:p>
          <a:p>
            <a:pPr lvl="1"/>
            <a:r>
              <a:rPr lang="en-US" sz="2000" dirty="0" smtClean="0"/>
              <a:t>Others</a:t>
            </a:r>
            <a:endParaRPr lang="en-US" sz="2000" dirty="0"/>
          </a:p>
          <a:p>
            <a:pPr marL="457200" lvl="1" indent="0">
              <a:buNone/>
            </a:pPr>
            <a:endParaRPr lang="en-US" sz="2000" dirty="0" smtClean="0"/>
          </a:p>
        </p:txBody>
      </p:sp>
    </p:spTree>
    <p:extLst>
      <p:ext uri="{BB962C8B-B14F-4D97-AF65-F5344CB8AC3E}">
        <p14:creationId xmlns:p14="http://schemas.microsoft.com/office/powerpoint/2010/main" val="1455298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5169665"/>
          </a:xfrm>
        </p:spPr>
        <p:txBody>
          <a:bodyPr/>
          <a:lstStyle/>
          <a:p>
            <a:pPr marL="0" indent="0">
              <a:buNone/>
            </a:pPr>
            <a:r>
              <a:rPr lang="en-US" sz="2800" dirty="0" smtClean="0">
                <a:solidFill>
                  <a:srgbClr val="003055"/>
                </a:solidFill>
              </a:rPr>
              <a:t>Prescription Drug</a:t>
            </a:r>
          </a:p>
          <a:p>
            <a:pPr lvl="1"/>
            <a:r>
              <a:rPr lang="en-US" sz="2400" dirty="0" smtClean="0"/>
              <a:t>Couponing</a:t>
            </a:r>
          </a:p>
          <a:p>
            <a:pPr lvl="2"/>
            <a:r>
              <a:rPr lang="en-US" sz="2000" dirty="0" smtClean="0"/>
              <a:t>Online Website discounts</a:t>
            </a:r>
          </a:p>
          <a:p>
            <a:pPr lvl="3"/>
            <a:r>
              <a:rPr lang="en-US" sz="1800" dirty="0" smtClean="0"/>
              <a:t>Most often cannot be used in conjunction with your health insurance.</a:t>
            </a:r>
          </a:p>
          <a:p>
            <a:pPr lvl="2"/>
            <a:r>
              <a:rPr lang="en-US" sz="2000" dirty="0" smtClean="0"/>
              <a:t>Manufacturer discounts</a:t>
            </a:r>
          </a:p>
          <a:p>
            <a:pPr lvl="3"/>
            <a:r>
              <a:rPr lang="en-US" sz="1800" dirty="0" smtClean="0"/>
              <a:t>Often used with health insurance to decrease the member’s copay.</a:t>
            </a:r>
          </a:p>
          <a:p>
            <a:pPr lvl="1"/>
            <a:endParaRPr lang="en-US" sz="2000" dirty="0" smtClean="0"/>
          </a:p>
          <a:p>
            <a:pPr lvl="1"/>
            <a:r>
              <a:rPr lang="en-US" sz="2400" dirty="0" smtClean="0"/>
              <a:t>Depending </a:t>
            </a:r>
            <a:r>
              <a:rPr lang="en-US" sz="2400" dirty="0"/>
              <a:t>on your medication, insurance plan and the online discounts, it </a:t>
            </a:r>
            <a:r>
              <a:rPr lang="en-US" sz="2400" i="1" dirty="0" smtClean="0"/>
              <a:t>may</a:t>
            </a:r>
            <a:r>
              <a:rPr lang="en-US" sz="2400" dirty="0" smtClean="0"/>
              <a:t> </a:t>
            </a:r>
            <a:r>
              <a:rPr lang="en-US" sz="2400" dirty="0"/>
              <a:t>be cheaper to get the prescription outside of the </a:t>
            </a:r>
            <a:r>
              <a:rPr lang="en-US" sz="2400" dirty="0" smtClean="0"/>
              <a:t>insurance.</a:t>
            </a:r>
          </a:p>
          <a:p>
            <a:pPr lvl="2"/>
            <a:r>
              <a:rPr lang="en-US" sz="2000" i="1" dirty="0" smtClean="0"/>
              <a:t>This isn’t likely the case with Gettysburg College’s current plans, but may be with a QHD/HSA.</a:t>
            </a:r>
            <a:endParaRPr lang="en-US" sz="2000" i="1" dirty="0"/>
          </a:p>
          <a:p>
            <a:pPr lvl="1"/>
            <a:endParaRPr lang="en-US" sz="2000" dirty="0"/>
          </a:p>
          <a:p>
            <a:pPr marL="457200" lvl="1" indent="0">
              <a:buNone/>
            </a:pPr>
            <a:endParaRPr lang="en-US" sz="2000" dirty="0" smtClean="0"/>
          </a:p>
        </p:txBody>
      </p:sp>
    </p:spTree>
    <p:extLst>
      <p:ext uri="{BB962C8B-B14F-4D97-AF65-F5344CB8AC3E}">
        <p14:creationId xmlns:p14="http://schemas.microsoft.com/office/powerpoint/2010/main" val="1579823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4927294"/>
          </a:xfrm>
        </p:spPr>
        <p:txBody>
          <a:bodyPr/>
          <a:lstStyle/>
          <a:p>
            <a:pPr marL="0" indent="0">
              <a:buNone/>
            </a:pPr>
            <a:r>
              <a:rPr lang="en-US" sz="2800" dirty="0" smtClean="0">
                <a:solidFill>
                  <a:srgbClr val="003055"/>
                </a:solidFill>
              </a:rPr>
              <a:t>Other Resources</a:t>
            </a:r>
          </a:p>
          <a:p>
            <a:pPr lvl="1"/>
            <a:r>
              <a:rPr lang="en-US" sz="2200" dirty="0" smtClean="0"/>
              <a:t>Gettysburg College’s Employee Assistance Program (EAP) Benefit</a:t>
            </a:r>
          </a:p>
          <a:p>
            <a:pPr lvl="2"/>
            <a:r>
              <a:rPr lang="en-US" sz="2000" dirty="0" smtClean="0"/>
              <a:t>Through </a:t>
            </a:r>
            <a:r>
              <a:rPr lang="en-US" sz="2000" dirty="0" err="1" smtClean="0"/>
              <a:t>Wellspan</a:t>
            </a:r>
            <a:endParaRPr lang="en-US" sz="2000" dirty="0" smtClean="0"/>
          </a:p>
          <a:p>
            <a:pPr lvl="2"/>
            <a:r>
              <a:rPr lang="en-US" sz="2000" dirty="0" smtClean="0"/>
              <a:t>Many benefits to help with life</a:t>
            </a:r>
          </a:p>
          <a:p>
            <a:pPr lvl="2"/>
            <a:r>
              <a:rPr lang="en-US" sz="2000" dirty="0" smtClean="0"/>
              <a:t>For example, access to 3 face-to-face sessions with experts </a:t>
            </a:r>
            <a:r>
              <a:rPr lang="en-US" sz="1400" dirty="0" smtClean="0"/>
              <a:t>(annually)</a:t>
            </a:r>
            <a:endParaRPr lang="en-US" sz="1400" dirty="0"/>
          </a:p>
          <a:p>
            <a:pPr lvl="3"/>
            <a:r>
              <a:rPr lang="en-US" sz="1500" dirty="0" smtClean="0"/>
              <a:t>Grief</a:t>
            </a:r>
          </a:p>
          <a:p>
            <a:pPr lvl="3"/>
            <a:r>
              <a:rPr lang="en-US" sz="1500" dirty="0" smtClean="0"/>
              <a:t>Drug and alcohol problems</a:t>
            </a:r>
          </a:p>
          <a:p>
            <a:pPr lvl="3"/>
            <a:r>
              <a:rPr lang="en-US" sz="1500" dirty="0" smtClean="0"/>
              <a:t>Financial Difficulties</a:t>
            </a:r>
          </a:p>
          <a:p>
            <a:pPr lvl="3"/>
            <a:r>
              <a:rPr lang="en-US" sz="1500" dirty="0" smtClean="0"/>
              <a:t>Mental Health/Family Counseling</a:t>
            </a:r>
          </a:p>
          <a:p>
            <a:pPr lvl="3"/>
            <a:r>
              <a:rPr lang="en-US" sz="1500" dirty="0" smtClean="0"/>
              <a:t>Stress Management</a:t>
            </a:r>
          </a:p>
          <a:p>
            <a:pPr lvl="2"/>
            <a:r>
              <a:rPr lang="en-US" sz="2000" dirty="0" smtClean="0"/>
              <a:t>The cost of this is fully paid for by Gettysburg College (no copays) and is not tied to the Medical Plan at all.</a:t>
            </a:r>
            <a:endParaRPr lang="en-US" sz="2000" dirty="0"/>
          </a:p>
          <a:p>
            <a:pPr marL="457200" lvl="1" indent="0">
              <a:buNone/>
            </a:pPr>
            <a:endParaRPr lang="en-US" sz="2000" dirty="0" smtClean="0"/>
          </a:p>
        </p:txBody>
      </p:sp>
    </p:spTree>
    <p:extLst>
      <p:ext uri="{BB962C8B-B14F-4D97-AF65-F5344CB8AC3E}">
        <p14:creationId xmlns:p14="http://schemas.microsoft.com/office/powerpoint/2010/main" val="1797080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5081530"/>
          </a:xfrm>
        </p:spPr>
        <p:txBody>
          <a:bodyPr/>
          <a:lstStyle/>
          <a:p>
            <a:pPr marL="0" indent="0">
              <a:buNone/>
            </a:pPr>
            <a:r>
              <a:rPr lang="en-US" sz="2800" dirty="0" smtClean="0">
                <a:solidFill>
                  <a:srgbClr val="003055"/>
                </a:solidFill>
              </a:rPr>
              <a:t>Other Resources</a:t>
            </a:r>
          </a:p>
          <a:p>
            <a:pPr lvl="1"/>
            <a:r>
              <a:rPr lang="en-US" sz="2400" dirty="0" smtClean="0"/>
              <a:t>Memberships – You probably already belong to these!</a:t>
            </a:r>
          </a:p>
          <a:p>
            <a:pPr lvl="2"/>
            <a:r>
              <a:rPr lang="en-US" sz="2000" dirty="0" smtClean="0"/>
              <a:t>AAA Membership</a:t>
            </a:r>
          </a:p>
          <a:p>
            <a:pPr lvl="3"/>
            <a:r>
              <a:rPr lang="en-US" sz="1600" dirty="0" smtClean="0"/>
              <a:t>Prescriptions – Rite Aid, Walmart, etc. Up to 75% off retail price (average 26% off). Not combined with Health Insurance.</a:t>
            </a:r>
          </a:p>
          <a:p>
            <a:pPr lvl="3"/>
            <a:r>
              <a:rPr lang="en-US" sz="1600" dirty="0" smtClean="0"/>
              <a:t>Vision coverage – 30% off eye exams, 15% off lenses and frames. Not combined with Vision Insurance.</a:t>
            </a:r>
          </a:p>
          <a:p>
            <a:pPr lvl="2"/>
            <a:r>
              <a:rPr lang="en-US" sz="2000" dirty="0" smtClean="0"/>
              <a:t>Costco/Sam’s Membership</a:t>
            </a:r>
          </a:p>
          <a:p>
            <a:pPr lvl="3"/>
            <a:r>
              <a:rPr lang="en-US" sz="1600" dirty="0" smtClean="0"/>
              <a:t>Vision Provider – Get exams and glasses (often discounted from stand alone vision providers).</a:t>
            </a:r>
          </a:p>
          <a:p>
            <a:pPr lvl="3"/>
            <a:r>
              <a:rPr lang="en-US" sz="1600" dirty="0" smtClean="0"/>
              <a:t>Pharmacy</a:t>
            </a:r>
          </a:p>
          <a:p>
            <a:pPr lvl="4"/>
            <a:r>
              <a:rPr lang="en-US" sz="1600" dirty="0" smtClean="0"/>
              <a:t>Can use insurance or not</a:t>
            </a:r>
          </a:p>
          <a:p>
            <a:pPr lvl="4"/>
            <a:r>
              <a:rPr lang="en-US" sz="1600" dirty="0" smtClean="0"/>
              <a:t>Over the Counter prescription drugs are often discounted substantially</a:t>
            </a:r>
          </a:p>
          <a:p>
            <a:pPr lvl="4"/>
            <a:r>
              <a:rPr lang="en-US" sz="1600" dirty="0" smtClean="0"/>
              <a:t>Often include Immunizations</a:t>
            </a:r>
          </a:p>
          <a:p>
            <a:pPr marL="457200" lvl="1" indent="0">
              <a:buNone/>
            </a:pPr>
            <a:endParaRPr lang="en-US" sz="2000" dirty="0" smtClean="0"/>
          </a:p>
        </p:txBody>
      </p:sp>
    </p:spTree>
    <p:extLst>
      <p:ext uri="{BB962C8B-B14F-4D97-AF65-F5344CB8AC3E}">
        <p14:creationId xmlns:p14="http://schemas.microsoft.com/office/powerpoint/2010/main" val="3671454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153400" cy="5105400"/>
          </a:xfrm>
        </p:spPr>
        <p:txBody>
          <a:bodyPr/>
          <a:lstStyle/>
          <a:p>
            <a:pPr lvl="1"/>
            <a:r>
              <a:rPr lang="en-US" sz="3200" dirty="0" smtClean="0"/>
              <a:t>Overview</a:t>
            </a:r>
          </a:p>
          <a:p>
            <a:pPr lvl="2"/>
            <a:r>
              <a:rPr lang="en-US" sz="2800" dirty="0" smtClean="0"/>
              <a:t>Why is being a Consumer of Healthcare Important?</a:t>
            </a:r>
          </a:p>
          <a:p>
            <a:pPr lvl="2"/>
            <a:r>
              <a:rPr lang="en-US" sz="2800" dirty="0" smtClean="0"/>
              <a:t>Resources for Making Choices</a:t>
            </a:r>
          </a:p>
          <a:p>
            <a:pPr lvl="3"/>
            <a:r>
              <a:rPr lang="en-US" dirty="0" smtClean="0"/>
              <a:t>Medical Care</a:t>
            </a:r>
          </a:p>
          <a:p>
            <a:pPr lvl="3"/>
            <a:r>
              <a:rPr lang="en-US" dirty="0" smtClean="0"/>
              <a:t>Prescription Drugs</a:t>
            </a:r>
          </a:p>
          <a:p>
            <a:pPr lvl="2"/>
            <a:r>
              <a:rPr lang="en-US" sz="2800" dirty="0" smtClean="0"/>
              <a:t>Other Resources Available</a:t>
            </a:r>
          </a:p>
          <a:p>
            <a:pPr lvl="2"/>
            <a:r>
              <a:rPr lang="en-US" sz="2800" dirty="0"/>
              <a:t>How </a:t>
            </a:r>
            <a:r>
              <a:rPr lang="en-US" sz="2800" dirty="0" err="1"/>
              <a:t>Optum</a:t>
            </a:r>
            <a:r>
              <a:rPr lang="en-US" sz="2800" dirty="0"/>
              <a:t> Will Support You to Become a Better Healthcare </a:t>
            </a:r>
            <a:r>
              <a:rPr lang="en-US" sz="2800" dirty="0" smtClean="0"/>
              <a:t>Consumer – </a:t>
            </a:r>
            <a:r>
              <a:rPr lang="en-US" sz="2400" dirty="0" smtClean="0"/>
              <a:t>Dave Houston</a:t>
            </a:r>
          </a:p>
          <a:p>
            <a:pPr lvl="1"/>
            <a:endParaRPr lang="en-US" sz="2400" dirty="0" smtClean="0"/>
          </a:p>
          <a:p>
            <a:pPr lvl="1"/>
            <a:r>
              <a:rPr lang="en-US" sz="3200" dirty="0" smtClean="0"/>
              <a:t>Questions</a:t>
            </a:r>
          </a:p>
          <a:p>
            <a:pPr lvl="1"/>
            <a:endParaRPr lang="en-US" dirty="0"/>
          </a:p>
        </p:txBody>
      </p:sp>
    </p:spTree>
    <p:extLst>
      <p:ext uri="{BB962C8B-B14F-4D97-AF65-F5344CB8AC3E}">
        <p14:creationId xmlns:p14="http://schemas.microsoft.com/office/powerpoint/2010/main" val="2110228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4525963"/>
          </a:xfrm>
        </p:spPr>
        <p:txBody>
          <a:bodyPr/>
          <a:lstStyle/>
          <a:p>
            <a:pPr marL="0" indent="0">
              <a:buNone/>
            </a:pPr>
            <a:r>
              <a:rPr lang="en-US" sz="2800" dirty="0" smtClean="0">
                <a:solidFill>
                  <a:srgbClr val="003055"/>
                </a:solidFill>
              </a:rPr>
              <a:t>Other Resources</a:t>
            </a:r>
          </a:p>
          <a:p>
            <a:pPr lvl="1"/>
            <a:r>
              <a:rPr lang="en-US" sz="2400" dirty="0" smtClean="0"/>
              <a:t>Online Shopping </a:t>
            </a:r>
            <a:r>
              <a:rPr lang="en-US" sz="2000" dirty="0" smtClean="0"/>
              <a:t>(my search found these)</a:t>
            </a:r>
          </a:p>
          <a:p>
            <a:pPr lvl="2"/>
            <a:r>
              <a:rPr lang="en-US" sz="2000" dirty="0" smtClean="0"/>
              <a:t>Vision especially</a:t>
            </a:r>
          </a:p>
          <a:p>
            <a:pPr lvl="3"/>
            <a:r>
              <a:rPr lang="en-US" sz="1600" dirty="0" smtClean="0"/>
              <a:t>Zenni.com for glasses</a:t>
            </a:r>
            <a:endParaRPr lang="en-US" dirty="0"/>
          </a:p>
          <a:p>
            <a:pPr lvl="3"/>
            <a:r>
              <a:rPr lang="en-US" sz="1600" dirty="0" smtClean="0"/>
              <a:t>1800contacts.com for contacts</a:t>
            </a:r>
          </a:p>
          <a:p>
            <a:pPr lvl="2"/>
            <a:r>
              <a:rPr lang="en-US" sz="2000" dirty="0" smtClean="0"/>
              <a:t>Others?</a:t>
            </a:r>
          </a:p>
          <a:p>
            <a:pPr lvl="1"/>
            <a:endParaRPr lang="en-US" sz="2400" dirty="0" smtClean="0">
              <a:solidFill>
                <a:schemeClr val="tx1"/>
              </a:solidFill>
            </a:endParaRPr>
          </a:p>
          <a:p>
            <a:pPr lvl="1"/>
            <a:r>
              <a:rPr lang="en-US" sz="2400" dirty="0" smtClean="0"/>
              <a:t>Negotiating</a:t>
            </a:r>
          </a:p>
          <a:p>
            <a:pPr lvl="2"/>
            <a:r>
              <a:rPr lang="en-US" sz="2000" dirty="0" smtClean="0"/>
              <a:t>Did you know that you can negotiate with your provider?</a:t>
            </a:r>
          </a:p>
          <a:p>
            <a:pPr lvl="3"/>
            <a:r>
              <a:rPr lang="en-US" sz="1600" dirty="0" smtClean="0"/>
              <a:t>Not most of the time, but in some cases</a:t>
            </a:r>
          </a:p>
          <a:p>
            <a:pPr lvl="3"/>
            <a:r>
              <a:rPr lang="en-US" sz="1600" dirty="0" smtClean="0"/>
              <a:t>Example – Physical Therapy</a:t>
            </a:r>
          </a:p>
        </p:txBody>
      </p:sp>
    </p:spTree>
    <p:extLst>
      <p:ext uri="{BB962C8B-B14F-4D97-AF65-F5344CB8AC3E}">
        <p14:creationId xmlns:p14="http://schemas.microsoft.com/office/powerpoint/2010/main" val="1810853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body" sz="quarter" idx="12"/>
          </p:nvPr>
        </p:nvSpPr>
        <p:spPr>
          <a:xfrm>
            <a:off x="845888" y="4728411"/>
            <a:ext cx="4664752" cy="943521"/>
          </a:xfrm>
        </p:spPr>
        <p:txBody>
          <a:bodyPr/>
          <a:lstStyle/>
          <a:p>
            <a:r>
              <a:rPr lang="en-US" sz="2000" kern="0" dirty="0" smtClean="0"/>
              <a:t>Dave Houston, Optum Bank</a:t>
            </a:r>
            <a:endParaRPr lang="en-US" sz="2000" kern="0" dirty="0"/>
          </a:p>
          <a:p>
            <a:r>
              <a:rPr lang="en-US" sz="2000" kern="0" dirty="0" smtClean="0"/>
              <a:t>2019  </a:t>
            </a:r>
            <a:endParaRPr lang="en-US" sz="2000" kern="0" dirty="0"/>
          </a:p>
          <a:p>
            <a:pPr eaLnBrk="1" hangingPunct="1"/>
            <a:endParaRPr lang="en-US" sz="1200" dirty="0" smtClean="0"/>
          </a:p>
        </p:txBody>
      </p:sp>
      <p:sp>
        <p:nvSpPr>
          <p:cNvPr id="7" name="Title 6"/>
          <p:cNvSpPr>
            <a:spLocks noGrp="1"/>
          </p:cNvSpPr>
          <p:nvPr>
            <p:ph type="title"/>
          </p:nvPr>
        </p:nvSpPr>
        <p:spPr>
          <a:xfrm>
            <a:off x="845888" y="1755073"/>
            <a:ext cx="7323554" cy="2916907"/>
          </a:xfrm>
        </p:spPr>
        <p:txBody>
          <a:bodyPr/>
          <a:lstStyle/>
          <a:p>
            <a:r>
              <a:rPr lang="en-US" dirty="0" smtClean="0"/>
              <a:t>How Optum Will Support You to Become a Better Healthcare Consumer</a:t>
            </a:r>
            <a:endParaRPr lang="en-US" dirty="0"/>
          </a:p>
        </p:txBody>
      </p:sp>
    </p:spTree>
    <p:custDataLst>
      <p:tags r:id="rId1"/>
    </p:custDataLst>
    <p:extLst>
      <p:ext uri="{BB962C8B-B14F-4D97-AF65-F5344CB8AC3E}">
        <p14:creationId xmlns:p14="http://schemas.microsoft.com/office/powerpoint/2010/main" val="27607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1" name="Rectangle 3"/>
          <p:cNvSpPr>
            <a:spLocks noGrp="1" noChangeArrowheads="1"/>
          </p:cNvSpPr>
          <p:nvPr>
            <p:ph type="body" sz="quarter" idx="10"/>
          </p:nvPr>
        </p:nvSpPr>
        <p:spPr>
          <a:xfrm>
            <a:off x="467723" y="1181594"/>
            <a:ext cx="5066803" cy="4376989"/>
          </a:xfrm>
        </p:spPr>
        <p:txBody>
          <a:bodyPr anchor="ctr" anchorCtr="0"/>
          <a:lstStyle/>
          <a:p>
            <a:pPr marL="176213" lvl="1" indent="-176213">
              <a:buFont typeface="Arial" panose="020B0604020202020204" pitchFamily="34" charset="0"/>
              <a:buChar char="•"/>
            </a:pPr>
            <a:r>
              <a:rPr lang="en-US" b="1" dirty="0"/>
              <a:t>You’re in charge of managing your </a:t>
            </a:r>
            <a:r>
              <a:rPr lang="en-US" b="1" dirty="0" smtClean="0"/>
              <a:t>HSA</a:t>
            </a:r>
          </a:p>
          <a:p>
            <a:pPr marL="176213" lvl="1" indent="-176213">
              <a:buFont typeface="Arial" panose="020B0604020202020204" pitchFamily="34" charset="0"/>
              <a:buChar char="•"/>
            </a:pPr>
            <a:r>
              <a:rPr lang="en-US" b="1" dirty="0" smtClean="0"/>
              <a:t>Its an individually owned account, like your retirement account and IRA </a:t>
            </a:r>
            <a:endParaRPr lang="en-US" b="1" dirty="0"/>
          </a:p>
          <a:p>
            <a:pPr marL="176213" lvl="1" indent="-176213">
              <a:buFont typeface="Arial" panose="020B0604020202020204" pitchFamily="34" charset="0"/>
              <a:buChar char="•"/>
            </a:pPr>
            <a:r>
              <a:rPr lang="en-US" b="1" dirty="0"/>
              <a:t>Annual contribution limits are set by the IRS</a:t>
            </a:r>
          </a:p>
          <a:p>
            <a:pPr marL="176213" lvl="1" indent="-176213">
              <a:buFont typeface="Arial" panose="020B0604020202020204" pitchFamily="34" charset="0"/>
              <a:buChar char="•"/>
            </a:pPr>
            <a:r>
              <a:rPr lang="en-US" b="1" dirty="0"/>
              <a:t>Deposits can be made at any time and are available immediately</a:t>
            </a:r>
          </a:p>
          <a:p>
            <a:pPr marL="176213" lvl="1" indent="-176213">
              <a:buFont typeface="Arial" panose="020B0604020202020204" pitchFamily="34" charset="0"/>
              <a:buChar char="•"/>
            </a:pPr>
            <a:r>
              <a:rPr lang="en-US" b="1" dirty="0"/>
              <a:t>All deposits up to the annual IRS limit are income tax-free </a:t>
            </a:r>
          </a:p>
          <a:p>
            <a:pPr marL="176213" lvl="1" indent="-176213">
              <a:buFont typeface="Arial" panose="020B0604020202020204" pitchFamily="34" charset="0"/>
              <a:buChar char="•"/>
            </a:pPr>
            <a:r>
              <a:rPr lang="en-US" b="1" dirty="0"/>
              <a:t>Withdrawals made for qualified medical expenses are not subject to income tax</a:t>
            </a:r>
          </a:p>
        </p:txBody>
      </p:sp>
      <p:sp>
        <p:nvSpPr>
          <p:cNvPr id="22529" name="Slide Number Placeholder 3"/>
          <p:cNvSpPr>
            <a:spLocks noGrp="1"/>
          </p:cNvSpPr>
          <p:nvPr>
            <p:ph type="sldNum" sz="quarter" idx="11"/>
          </p:nvPr>
        </p:nvSpPr>
        <p:spPr>
          <a:noFill/>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pPr>
              <a:buClr>
                <a:srgbClr val="E87722"/>
              </a:buClr>
            </a:pPr>
            <a:fld id="{9D4B7428-8A34-47EE-BACC-4F33D88CB7DE}" type="slidenum">
              <a:rPr sz="800">
                <a:solidFill>
                  <a:srgbClr val="55565A"/>
                </a:solidFill>
              </a:rPr>
              <a:pPr>
                <a:buClr>
                  <a:srgbClr val="E87722"/>
                </a:buClr>
              </a:pPr>
              <a:t>22</a:t>
            </a:fld>
            <a:endParaRPr sz="800">
              <a:solidFill>
                <a:srgbClr val="55565A"/>
              </a:solidFill>
            </a:endParaRPr>
          </a:p>
        </p:txBody>
      </p:sp>
      <p:sp>
        <p:nvSpPr>
          <p:cNvPr id="22530" name="Rectangle 2"/>
          <p:cNvSpPr>
            <a:spLocks noGrp="1" noChangeArrowheads="1"/>
          </p:cNvSpPr>
          <p:nvPr>
            <p:ph type="title"/>
          </p:nvPr>
        </p:nvSpPr>
        <p:spPr>
          <a:xfrm>
            <a:off x="461387" y="370242"/>
            <a:ext cx="8396863" cy="620358"/>
          </a:xfrm>
        </p:spPr>
        <p:txBody>
          <a:bodyPr/>
          <a:lstStyle/>
          <a:p>
            <a:pPr eaLnBrk="1" hangingPunct="1"/>
            <a:r>
              <a:rPr lang="en-US" dirty="0">
                <a:latin typeface="Arial" charset="0"/>
                <a:ea typeface="ＭＳ Ｐゴシック" charset="0"/>
              </a:rPr>
              <a:t>What </a:t>
            </a:r>
            <a:r>
              <a:rPr lang="en-US" dirty="0" smtClean="0">
                <a:latin typeface="Arial" charset="0"/>
                <a:ea typeface="ＭＳ Ｐゴシック" charset="0"/>
              </a:rPr>
              <a:t>you need to know about your Health Savings Account (HSA) </a:t>
            </a:r>
            <a:endParaRPr lang="en-US" dirty="0">
              <a:latin typeface="Arial" charset="0"/>
              <a:ea typeface="ＭＳ Ｐゴシック" charset="0"/>
            </a:endParaRPr>
          </a:p>
        </p:txBody>
      </p:sp>
      <p:pic>
        <p:nvPicPr>
          <p:cNvPr id="7" name="Picture 6" descr="bld168110.jpg"/>
          <p:cNvPicPr>
            <a:picLocks noChangeAspect="1"/>
          </p:cNvPicPr>
          <p:nvPr/>
        </p:nvPicPr>
        <p:blipFill>
          <a:blip r:embed="rId5"/>
          <a:srcRect l="22077" r="26380"/>
          <a:stretch>
            <a:fillRect/>
          </a:stretch>
        </p:blipFill>
        <p:spPr>
          <a:xfrm flipH="1">
            <a:off x="5903515" y="1190625"/>
            <a:ext cx="2975278" cy="4464066"/>
          </a:xfrm>
          <a:prstGeom prst="rect">
            <a:avLst/>
          </a:prstGeom>
          <a:effectLst>
            <a:outerShdw blurRad="50800" dist="38100" dir="2700000" algn="tl" rotWithShape="0">
              <a:prstClr val="black">
                <a:alpha val="40000"/>
              </a:prstClr>
            </a:outerShdw>
          </a:effectLst>
        </p:spPr>
      </p:pic>
      <p:sp>
        <p:nvSpPr>
          <p:cNvPr id="6" name="Rectangle 3"/>
          <p:cNvSpPr txBox="1">
            <a:spLocks noChangeArrowheads="1"/>
          </p:cNvSpPr>
          <p:nvPr/>
        </p:nvSpPr>
        <p:spPr>
          <a:xfrm>
            <a:off x="650780" y="5962731"/>
            <a:ext cx="8228013" cy="280194"/>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pPr algn="ctr" eaLnBrk="1" fontAlgn="base" hangingPunct="1">
              <a:lnSpc>
                <a:spcPct val="95000"/>
              </a:lnSpc>
              <a:spcBef>
                <a:spcPct val="0"/>
              </a:spcBef>
              <a:spcAft>
                <a:spcPct val="35000"/>
              </a:spcAft>
              <a:buClr>
                <a:srgbClr val="E87722"/>
              </a:buClr>
            </a:pPr>
            <a:r>
              <a:rPr lang="en-US" sz="1400" b="1" dirty="0">
                <a:solidFill>
                  <a:srgbClr val="55565A"/>
                </a:solidFill>
              </a:rPr>
              <a:t>Investments are not FDIC insured, are not guaranteed by </a:t>
            </a:r>
            <a:r>
              <a:rPr lang="en-US" sz="1400" b="1" dirty="0" smtClean="0">
                <a:solidFill>
                  <a:srgbClr val="55565A"/>
                </a:solidFill>
              </a:rPr>
              <a:t>Optum Bank</a:t>
            </a:r>
            <a:r>
              <a:rPr lang="en-US" sz="1400" b="1" baseline="30000" dirty="0" smtClean="0">
                <a:solidFill>
                  <a:srgbClr val="55565A"/>
                </a:solidFill>
                <a:latin typeface="Lucida Grande" charset="0"/>
                <a:cs typeface="Lucida Grande" charset="0"/>
              </a:rPr>
              <a:t>®</a:t>
            </a:r>
            <a:r>
              <a:rPr lang="en-US" sz="1400" b="1" dirty="0" smtClean="0">
                <a:solidFill>
                  <a:srgbClr val="55565A"/>
                </a:solidFill>
                <a:cs typeface="Lucida Grande" charset="0"/>
              </a:rPr>
              <a:t>, </a:t>
            </a:r>
            <a:r>
              <a:rPr lang="en-US" sz="1400" b="1" dirty="0" smtClean="0">
                <a:solidFill>
                  <a:srgbClr val="55565A"/>
                </a:solidFill>
              </a:rPr>
              <a:t>and </a:t>
            </a:r>
            <a:r>
              <a:rPr lang="en-US" sz="1400" b="1" dirty="0">
                <a:solidFill>
                  <a:srgbClr val="55565A"/>
                </a:solidFill>
              </a:rPr>
              <a:t>may lose </a:t>
            </a:r>
            <a:r>
              <a:rPr lang="en-US" sz="1400" b="1" dirty="0" smtClean="0">
                <a:solidFill>
                  <a:srgbClr val="55565A"/>
                </a:solidFill>
              </a:rPr>
              <a:t>value.</a:t>
            </a:r>
            <a:endParaRPr lang="en-US" sz="1400" b="1" dirty="0">
              <a:solidFill>
                <a:srgbClr val="55565A"/>
              </a:solidFill>
            </a:endParaRPr>
          </a:p>
        </p:txBody>
      </p:sp>
    </p:spTree>
    <p:custDataLst>
      <p:tags r:id="rId2"/>
    </p:custDataLst>
    <p:extLst>
      <p:ext uri="{BB962C8B-B14F-4D97-AF65-F5344CB8AC3E}">
        <p14:creationId xmlns:p14="http://schemas.microsoft.com/office/powerpoint/2010/main" val="22748396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rLst="">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rLst="">
                                      <p:cBhvr>
                                        <p:cTn id="10" dur="5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rLst="">
                                      <p:cBhvr>
                                        <p:cTn id="13" dur="500"/>
                                        <p:tgtEl>
                                          <p:spTgt spid="22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fade" prLst="">
                                      <p:cBhvr>
                                        <p:cTn id="16" dur="500"/>
                                        <p:tgtEl>
                                          <p:spTgt spid="225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rLst="">
                                      <p:cBhvr>
                                        <p:cTn id="19" dur="500"/>
                                        <p:tgtEl>
                                          <p:spTgt spid="2253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fade" prLst="">
                                      <p:cBhvr>
                                        <p:cTn id="22" dur="500"/>
                                        <p:tgtEl>
                                          <p:spTgt spid="22531">
                                            <p:txEl>
                                              <p:pRg st="5" end="5"/>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rLs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1" name="Rectangle 3"/>
          <p:cNvSpPr>
            <a:spLocks noGrp="1" noChangeArrowheads="1"/>
          </p:cNvSpPr>
          <p:nvPr>
            <p:ph type="body" sz="quarter" idx="10"/>
          </p:nvPr>
        </p:nvSpPr>
        <p:spPr>
          <a:xfrm>
            <a:off x="467723" y="1181594"/>
            <a:ext cx="5066803" cy="4376989"/>
          </a:xfrm>
        </p:spPr>
        <p:txBody>
          <a:bodyPr anchor="ctr" anchorCtr="0"/>
          <a:lstStyle/>
          <a:p>
            <a:pPr marL="176213" lvl="1" indent="-176213">
              <a:buFont typeface="Arial" panose="020B0604020202020204" pitchFamily="34" charset="0"/>
              <a:buChar char="•"/>
            </a:pPr>
            <a:r>
              <a:rPr lang="en-US" b="1" dirty="0" smtClean="0"/>
              <a:t>Your Medical FSA contributions were made available 1/1/2019</a:t>
            </a:r>
          </a:p>
          <a:p>
            <a:pPr marL="176213" lvl="1" indent="-176213">
              <a:buFont typeface="Arial" panose="020B0604020202020204" pitchFamily="34" charset="0"/>
              <a:buChar char="•"/>
            </a:pPr>
            <a:r>
              <a:rPr lang="en-US" b="1" dirty="0" smtClean="0"/>
              <a:t>Dependent Care FSA contributions are made available every pay period </a:t>
            </a:r>
            <a:endParaRPr lang="en-US" b="1" dirty="0"/>
          </a:p>
          <a:p>
            <a:pPr marL="176213" lvl="1" indent="-176213">
              <a:buFont typeface="Arial" panose="020B0604020202020204" pitchFamily="34" charset="0"/>
              <a:buChar char="•"/>
            </a:pPr>
            <a:r>
              <a:rPr lang="en-US" b="1" dirty="0"/>
              <a:t>Annual contribution limits are set by the IRS</a:t>
            </a:r>
          </a:p>
          <a:p>
            <a:pPr marL="176213" lvl="1" indent="-176213">
              <a:buFont typeface="Arial" panose="020B0604020202020204" pitchFamily="34" charset="0"/>
              <a:buChar char="•"/>
            </a:pPr>
            <a:r>
              <a:rPr lang="en-US" b="1" dirty="0" smtClean="0"/>
              <a:t>All </a:t>
            </a:r>
            <a:r>
              <a:rPr lang="en-US" b="1" dirty="0"/>
              <a:t>deposits up to the annual IRS limit are income tax-free </a:t>
            </a:r>
          </a:p>
          <a:p>
            <a:pPr marL="176213" lvl="1" indent="-176213">
              <a:buFont typeface="Arial" panose="020B0604020202020204" pitchFamily="34" charset="0"/>
              <a:buChar char="•"/>
            </a:pPr>
            <a:r>
              <a:rPr lang="en-US" b="1" dirty="0" smtClean="0"/>
              <a:t>All withdrawals must be substantiated to satisfy IRS requirements </a:t>
            </a:r>
            <a:endParaRPr lang="en-US" b="1" dirty="0"/>
          </a:p>
        </p:txBody>
      </p:sp>
      <p:sp>
        <p:nvSpPr>
          <p:cNvPr id="22529" name="Slide Number Placeholder 3"/>
          <p:cNvSpPr>
            <a:spLocks noGrp="1"/>
          </p:cNvSpPr>
          <p:nvPr>
            <p:ph type="sldNum" sz="quarter" idx="11"/>
          </p:nvPr>
        </p:nvSpPr>
        <p:spPr>
          <a:noFill/>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pPr>
              <a:buClr>
                <a:srgbClr val="E87722"/>
              </a:buClr>
            </a:pPr>
            <a:fld id="{9D4B7428-8A34-47EE-BACC-4F33D88CB7DE}" type="slidenum">
              <a:rPr sz="800">
                <a:solidFill>
                  <a:srgbClr val="55565A"/>
                </a:solidFill>
              </a:rPr>
              <a:pPr>
                <a:buClr>
                  <a:srgbClr val="E87722"/>
                </a:buClr>
              </a:pPr>
              <a:t>23</a:t>
            </a:fld>
            <a:endParaRPr sz="800">
              <a:solidFill>
                <a:srgbClr val="55565A"/>
              </a:solidFill>
            </a:endParaRPr>
          </a:p>
        </p:txBody>
      </p:sp>
      <p:sp>
        <p:nvSpPr>
          <p:cNvPr id="22530" name="Rectangle 2"/>
          <p:cNvSpPr>
            <a:spLocks noGrp="1" noChangeArrowheads="1"/>
          </p:cNvSpPr>
          <p:nvPr>
            <p:ph type="title"/>
          </p:nvPr>
        </p:nvSpPr>
        <p:spPr>
          <a:xfrm>
            <a:off x="461387" y="370242"/>
            <a:ext cx="8396863" cy="620358"/>
          </a:xfrm>
        </p:spPr>
        <p:txBody>
          <a:bodyPr/>
          <a:lstStyle/>
          <a:p>
            <a:pPr eaLnBrk="1" hangingPunct="1"/>
            <a:r>
              <a:rPr lang="en-US" dirty="0">
                <a:latin typeface="Arial" charset="0"/>
                <a:ea typeface="ＭＳ Ｐゴシック" charset="0"/>
              </a:rPr>
              <a:t>What </a:t>
            </a:r>
            <a:r>
              <a:rPr lang="en-US" dirty="0" smtClean="0">
                <a:latin typeface="Arial" charset="0"/>
                <a:ea typeface="ＭＳ Ｐゴシック" charset="0"/>
              </a:rPr>
              <a:t>you need to know about your Flexible Spending Arrangement (FSA) </a:t>
            </a:r>
            <a:endParaRPr lang="en-US" dirty="0">
              <a:latin typeface="Arial" charset="0"/>
              <a:ea typeface="ＭＳ Ｐゴシック" charset="0"/>
            </a:endParaRPr>
          </a:p>
        </p:txBody>
      </p:sp>
      <p:pic>
        <p:nvPicPr>
          <p:cNvPr id="7" name="Picture 6" descr="bld168110.jpg"/>
          <p:cNvPicPr>
            <a:picLocks noChangeAspect="1"/>
          </p:cNvPicPr>
          <p:nvPr/>
        </p:nvPicPr>
        <p:blipFill>
          <a:blip r:embed="rId5"/>
          <a:srcRect l="22077" r="26380"/>
          <a:stretch>
            <a:fillRect/>
          </a:stretch>
        </p:blipFill>
        <p:spPr>
          <a:xfrm flipH="1">
            <a:off x="5903515" y="1190625"/>
            <a:ext cx="2975278" cy="4464066"/>
          </a:xfrm>
          <a:prstGeom prst="rect">
            <a:avLst/>
          </a:prstGeom>
          <a:effectLst>
            <a:outerShdw blurRad="50800" dist="38100" dir="2700000" algn="tl" rotWithShape="0">
              <a:prstClr val="black">
                <a:alpha val="40000"/>
              </a:prstClr>
            </a:outerShdw>
          </a:effectLst>
        </p:spPr>
      </p:pic>
      <p:sp>
        <p:nvSpPr>
          <p:cNvPr id="6" name="Rectangle 3"/>
          <p:cNvSpPr txBox="1">
            <a:spLocks noChangeArrowheads="1"/>
          </p:cNvSpPr>
          <p:nvPr/>
        </p:nvSpPr>
        <p:spPr>
          <a:xfrm>
            <a:off x="650780" y="5962731"/>
            <a:ext cx="8228013" cy="280194"/>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ＭＳ Ｐゴシック" charset="0"/>
              </a:defRPr>
            </a:lvl9pPr>
          </a:lstStyle>
          <a:p>
            <a:pPr algn="ctr" eaLnBrk="1" fontAlgn="base" hangingPunct="1">
              <a:lnSpc>
                <a:spcPct val="95000"/>
              </a:lnSpc>
              <a:spcBef>
                <a:spcPct val="0"/>
              </a:spcBef>
              <a:spcAft>
                <a:spcPct val="35000"/>
              </a:spcAft>
              <a:buClr>
                <a:srgbClr val="E87722"/>
              </a:buClr>
            </a:pPr>
            <a:r>
              <a:rPr lang="en-US" sz="1400" b="1" dirty="0">
                <a:solidFill>
                  <a:srgbClr val="55565A"/>
                </a:solidFill>
              </a:rPr>
              <a:t>Investments are not FDIC insured, are not guaranteed by </a:t>
            </a:r>
            <a:r>
              <a:rPr lang="en-US" sz="1400" b="1" dirty="0" smtClean="0">
                <a:solidFill>
                  <a:srgbClr val="55565A"/>
                </a:solidFill>
              </a:rPr>
              <a:t>Optum Bank</a:t>
            </a:r>
            <a:r>
              <a:rPr lang="en-US" sz="1400" b="1" baseline="30000" dirty="0" smtClean="0">
                <a:solidFill>
                  <a:srgbClr val="55565A"/>
                </a:solidFill>
                <a:latin typeface="Lucida Grande" charset="0"/>
                <a:cs typeface="Lucida Grande" charset="0"/>
              </a:rPr>
              <a:t>®</a:t>
            </a:r>
            <a:r>
              <a:rPr lang="en-US" sz="1400" b="1" dirty="0" smtClean="0">
                <a:solidFill>
                  <a:srgbClr val="55565A"/>
                </a:solidFill>
                <a:cs typeface="Lucida Grande" charset="0"/>
              </a:rPr>
              <a:t>, </a:t>
            </a:r>
            <a:r>
              <a:rPr lang="en-US" sz="1400" b="1" dirty="0" smtClean="0">
                <a:solidFill>
                  <a:srgbClr val="55565A"/>
                </a:solidFill>
              </a:rPr>
              <a:t>and </a:t>
            </a:r>
            <a:r>
              <a:rPr lang="en-US" sz="1400" b="1" dirty="0">
                <a:solidFill>
                  <a:srgbClr val="55565A"/>
                </a:solidFill>
              </a:rPr>
              <a:t>may lose </a:t>
            </a:r>
            <a:r>
              <a:rPr lang="en-US" sz="1400" b="1" dirty="0" smtClean="0">
                <a:solidFill>
                  <a:srgbClr val="55565A"/>
                </a:solidFill>
              </a:rPr>
              <a:t>value.</a:t>
            </a:r>
            <a:endParaRPr lang="en-US" sz="1400" b="1" dirty="0">
              <a:solidFill>
                <a:srgbClr val="55565A"/>
              </a:solidFill>
            </a:endParaRPr>
          </a:p>
        </p:txBody>
      </p:sp>
    </p:spTree>
    <p:custDataLst>
      <p:tags r:id="rId2"/>
    </p:custDataLst>
    <p:extLst>
      <p:ext uri="{BB962C8B-B14F-4D97-AF65-F5344CB8AC3E}">
        <p14:creationId xmlns:p14="http://schemas.microsoft.com/office/powerpoint/2010/main" val="408225214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rLst="">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fade" prLst="">
                                      <p:cBhvr>
                                        <p:cTn id="10" dur="500"/>
                                        <p:tgtEl>
                                          <p:spTgt spid="2253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Effect transition="in" filter="fade" prLst="">
                                      <p:cBhvr>
                                        <p:cTn id="13" dur="500"/>
                                        <p:tgtEl>
                                          <p:spTgt spid="2253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3" end="3"/>
                                            </p:txEl>
                                          </p:spTgt>
                                        </p:tgtEl>
                                        <p:attrNameLst>
                                          <p:attrName>style.visibility</p:attrName>
                                        </p:attrNameLst>
                                      </p:cBhvr>
                                      <p:to>
                                        <p:strVal val="visible"/>
                                      </p:to>
                                    </p:set>
                                    <p:animEffect transition="in" filter="fade" prLst="">
                                      <p:cBhvr>
                                        <p:cTn id="16" dur="500"/>
                                        <p:tgtEl>
                                          <p:spTgt spid="2253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rLst="">
                                      <p:cBhvr>
                                        <p:cTn id="19" dur="500"/>
                                        <p:tgtEl>
                                          <p:spTgt spid="22531">
                                            <p:txEl>
                                              <p:pRg st="4" end="4"/>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rLs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t>How to access your HSA and FSA funds</a:t>
            </a:r>
          </a:p>
        </p:txBody>
      </p:sp>
      <p:sp>
        <p:nvSpPr>
          <p:cNvPr id="19458" name="Slide Number Placeholder 3"/>
          <p:cNvSpPr>
            <a:spLocks noGrp="1"/>
          </p:cNvSpPr>
          <p:nvPr>
            <p:ph type="sldNum" sz="quarter" idx="12"/>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FA709B55-16FB-40D7-880B-4093E1AFBF0F}" type="slidenum">
              <a:rPr sz="800" smtClean="0">
                <a:solidFill>
                  <a:srgbClr val="55565A"/>
                </a:solidFill>
              </a:rPr>
              <a:pPr>
                <a:buClr>
                  <a:srgbClr val="E87722"/>
                </a:buClr>
              </a:pPr>
              <a:t>24</a:t>
            </a:fld>
            <a:endParaRPr sz="800" smtClean="0">
              <a:solidFill>
                <a:srgbClr val="55565A"/>
              </a:solidFill>
            </a:endParaRPr>
          </a:p>
        </p:txBody>
      </p:sp>
      <p:sp>
        <p:nvSpPr>
          <p:cNvPr id="8" name="Text Box 9"/>
          <p:cNvSpPr txBox="1">
            <a:spLocks noChangeArrowheads="1"/>
          </p:cNvSpPr>
          <p:nvPr/>
        </p:nvSpPr>
        <p:spPr>
          <a:xfrm>
            <a:off x="461963" y="1227138"/>
            <a:ext cx="4764088" cy="1096962"/>
          </a:xfrm>
          <a:prstGeom prst="rect">
            <a:avLst/>
          </a:prstGeom>
          <a:solidFill>
            <a:schemeClr val="bg1">
              <a:lumMod val="85000"/>
            </a:schemeClr>
          </a:solidFill>
          <a:ln>
            <a:noFill/>
          </a:ln>
          <a:effectLst>
            <a:outerShdw blurRad="50800" dist="38100" dir="2700000" algn="tl" rotWithShape="0">
              <a:prstClr val="black">
                <a:alpha val="40000"/>
              </a:prstClr>
            </a:outerShdw>
          </a:effectLst>
          <a:extLst/>
        </p:spPr>
        <p:txBody>
          <a:bodyPr lIns="18288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eaLnBrk="1" fontAlgn="base" hangingPunct="1">
              <a:lnSpc>
                <a:spcPct val="95000"/>
              </a:lnSpc>
              <a:spcBef>
                <a:spcPct val="0"/>
              </a:spcBef>
              <a:spcAft>
                <a:spcPct val="35000"/>
              </a:spcAft>
              <a:buClr>
                <a:srgbClr val="E87722"/>
              </a:buClr>
            </a:pPr>
            <a:r>
              <a:rPr lang="en-US" sz="1800" b="1" dirty="0">
                <a:solidFill>
                  <a:srgbClr val="55565A"/>
                </a:solidFill>
              </a:rPr>
              <a:t>Use your </a:t>
            </a:r>
            <a:r>
              <a:rPr lang="en-US" sz="1800" b="1" dirty="0" smtClean="0">
                <a:solidFill>
                  <a:srgbClr val="55565A"/>
                </a:solidFill>
              </a:rPr>
              <a:t>Optum Bank</a:t>
            </a:r>
            <a:r>
              <a:rPr lang="en-US" sz="1200" b="1" baseline="60000" dirty="0" smtClean="0">
                <a:solidFill>
                  <a:srgbClr val="55565A"/>
                </a:solidFill>
                <a:latin typeface="Arial Narrow" pitchFamily="34" charset="0"/>
              </a:rPr>
              <a:t>®</a:t>
            </a:r>
            <a:r>
              <a:rPr lang="en-US" sz="1800" b="1" dirty="0" smtClean="0">
                <a:solidFill>
                  <a:srgbClr val="55565A"/>
                </a:solidFill>
              </a:rPr>
              <a:t> Debit </a:t>
            </a:r>
            <a:r>
              <a:rPr lang="en-US" sz="1800" b="1" dirty="0">
                <a:solidFill>
                  <a:srgbClr val="55565A"/>
                </a:solidFill>
              </a:rPr>
              <a:t>MasterCard</a:t>
            </a:r>
            <a:r>
              <a:rPr lang="en-US" sz="1400" b="1" baseline="50000" dirty="0" smtClean="0">
                <a:solidFill>
                  <a:srgbClr val="55565A"/>
                </a:solidFill>
              </a:rPr>
              <a:t>® </a:t>
            </a:r>
            <a:r>
              <a:rPr lang="en-US" sz="1800" b="1" dirty="0" smtClean="0">
                <a:solidFill>
                  <a:srgbClr val="55565A"/>
                </a:solidFill>
              </a:rPr>
              <a:t>and/or Use </a:t>
            </a:r>
            <a:r>
              <a:rPr lang="en-US" sz="1800" b="1" dirty="0">
                <a:solidFill>
                  <a:srgbClr val="55565A"/>
                </a:solidFill>
              </a:rPr>
              <a:t>Apple/Android </a:t>
            </a:r>
            <a:r>
              <a:rPr lang="en-US" sz="1800" b="1" dirty="0" smtClean="0">
                <a:solidFill>
                  <a:srgbClr val="55565A"/>
                </a:solidFill>
              </a:rPr>
              <a:t>Pay</a:t>
            </a:r>
            <a:endParaRPr lang="en-US" sz="1800" b="1" dirty="0">
              <a:solidFill>
                <a:srgbClr val="55565A"/>
              </a:solidFill>
            </a:endParaRPr>
          </a:p>
        </p:txBody>
      </p:sp>
      <p:sp>
        <p:nvSpPr>
          <p:cNvPr id="9" name="Text Box 9"/>
          <p:cNvSpPr txBox="1">
            <a:spLocks noChangeArrowheads="1"/>
          </p:cNvSpPr>
          <p:nvPr/>
        </p:nvSpPr>
        <p:spPr>
          <a:xfrm>
            <a:off x="457200" y="2540000"/>
            <a:ext cx="4764087" cy="1096963"/>
          </a:xfrm>
          <a:prstGeom prst="rect">
            <a:avLst/>
          </a:prstGeom>
          <a:solidFill>
            <a:schemeClr val="bg1">
              <a:lumMod val="85000"/>
            </a:schemeClr>
          </a:solidFill>
          <a:ln>
            <a:noFill/>
          </a:ln>
          <a:effectLst>
            <a:outerShdw blurRad="50800" dist="38100" dir="2700000" algn="tl" rotWithShape="0">
              <a:prstClr val="black">
                <a:alpha val="40000"/>
              </a:prstClr>
            </a:outerShdw>
          </a:effectLst>
          <a:extLst/>
        </p:spPr>
        <p:txBody>
          <a:bodyPr lIns="182880" rIns="45720" anchor="ctr"/>
          <a:lstStyle>
            <a:defPPr>
              <a:defRPr lang="en-US"/>
            </a:defPPr>
            <a:lvl1pPr eaLnBrk="0" hangingPunct="0">
              <a:buNone/>
              <a:defRPr sz="1800" b="0">
                <a:solidFill>
                  <a:schemeClr val="bg1"/>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pPr fontAlgn="base">
              <a:lnSpc>
                <a:spcPct val="95000"/>
              </a:lnSpc>
              <a:spcBef>
                <a:spcPct val="0"/>
              </a:spcBef>
              <a:spcAft>
                <a:spcPct val="35000"/>
              </a:spcAft>
              <a:buClr>
                <a:srgbClr val="E87722"/>
              </a:buClr>
            </a:pPr>
            <a:r>
              <a:rPr lang="en-US" b="1" dirty="0">
                <a:solidFill>
                  <a:srgbClr val="55565A"/>
                </a:solidFill>
                <a:ea typeface="Arial Unicode MS" pitchFamily="34" charset="-128"/>
                <a:cs typeface="Arial Unicode MS" pitchFamily="34" charset="-128"/>
              </a:rPr>
              <a:t>Sign up for automatic bill pay </a:t>
            </a:r>
            <a:br>
              <a:rPr lang="en-US" b="1" dirty="0">
                <a:solidFill>
                  <a:srgbClr val="55565A"/>
                </a:solidFill>
                <a:ea typeface="Arial Unicode MS" pitchFamily="34" charset="-128"/>
                <a:cs typeface="Arial Unicode MS" pitchFamily="34" charset="-128"/>
              </a:rPr>
            </a:br>
            <a:r>
              <a:rPr lang="en-US" b="1" dirty="0">
                <a:solidFill>
                  <a:srgbClr val="55565A"/>
                </a:solidFill>
                <a:ea typeface="Arial Unicode MS" pitchFamily="34" charset="-128"/>
                <a:cs typeface="Arial Unicode MS" pitchFamily="34" charset="-128"/>
              </a:rPr>
              <a:t>and online banking</a:t>
            </a:r>
          </a:p>
        </p:txBody>
      </p:sp>
      <p:sp>
        <p:nvSpPr>
          <p:cNvPr id="10" name="Text Box 9"/>
          <p:cNvSpPr txBox="1">
            <a:spLocks noChangeArrowheads="1"/>
          </p:cNvSpPr>
          <p:nvPr/>
        </p:nvSpPr>
        <p:spPr>
          <a:xfrm>
            <a:off x="460375" y="3808413"/>
            <a:ext cx="4764088" cy="1096963"/>
          </a:xfrm>
          <a:prstGeom prst="rect">
            <a:avLst/>
          </a:prstGeom>
          <a:solidFill>
            <a:schemeClr val="bg1">
              <a:lumMod val="85000"/>
            </a:schemeClr>
          </a:solidFill>
          <a:ln>
            <a:noFill/>
          </a:ln>
          <a:effectLst>
            <a:outerShdw blurRad="50800" dist="38100" dir="2700000" algn="tl" rotWithShape="0">
              <a:prstClr val="black">
                <a:alpha val="40000"/>
              </a:prstClr>
            </a:outerShdw>
          </a:effectLst>
          <a:extLst/>
        </p:spPr>
        <p:txBody>
          <a:bodyPr lIns="182880" rIns="45720" anchor="ctr"/>
          <a:lstStyle>
            <a:defPPr>
              <a:defRPr lang="en-US"/>
            </a:defPPr>
            <a:lvl1pPr eaLnBrk="0" hangingPunct="0">
              <a:buNone/>
              <a:defRPr sz="1800" b="0">
                <a:solidFill>
                  <a:schemeClr val="bg1"/>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pPr fontAlgn="base">
              <a:lnSpc>
                <a:spcPct val="95000"/>
              </a:lnSpc>
              <a:spcBef>
                <a:spcPct val="0"/>
              </a:spcBef>
              <a:spcAft>
                <a:spcPct val="35000"/>
              </a:spcAft>
              <a:buClr>
                <a:srgbClr val="E87722"/>
              </a:buClr>
            </a:pPr>
            <a:r>
              <a:rPr lang="en-US" b="1" dirty="0">
                <a:solidFill>
                  <a:srgbClr val="55565A"/>
                </a:solidFill>
                <a:ea typeface="Arial Unicode MS" pitchFamily="34" charset="-128"/>
                <a:cs typeface="Arial Unicode MS" pitchFamily="34" charset="-128"/>
              </a:rPr>
              <a:t>Pay for an expense with personal funds </a:t>
            </a:r>
            <a:br>
              <a:rPr lang="en-US" b="1" dirty="0">
                <a:solidFill>
                  <a:srgbClr val="55565A"/>
                </a:solidFill>
                <a:ea typeface="Arial Unicode MS" pitchFamily="34" charset="-128"/>
                <a:cs typeface="Arial Unicode MS" pitchFamily="34" charset="-128"/>
              </a:rPr>
            </a:br>
            <a:r>
              <a:rPr lang="en-US" b="1" dirty="0">
                <a:solidFill>
                  <a:srgbClr val="55565A"/>
                </a:solidFill>
                <a:ea typeface="Arial Unicode MS" pitchFamily="34" charset="-128"/>
                <a:cs typeface="Arial Unicode MS" pitchFamily="34" charset="-128"/>
              </a:rPr>
              <a:t>and reimburse yourself from your HSA/FSA – credit card with rewards anyone? </a:t>
            </a:r>
          </a:p>
        </p:txBody>
      </p:sp>
      <p:sp>
        <p:nvSpPr>
          <p:cNvPr id="11" name="Text Box 9"/>
          <p:cNvSpPr txBox="1">
            <a:spLocks noChangeArrowheads="1"/>
          </p:cNvSpPr>
          <p:nvPr/>
        </p:nvSpPr>
        <p:spPr>
          <a:xfrm>
            <a:off x="461963" y="5149850"/>
            <a:ext cx="4764088" cy="1096963"/>
          </a:xfrm>
          <a:prstGeom prst="rect">
            <a:avLst/>
          </a:prstGeom>
          <a:solidFill>
            <a:schemeClr val="bg1">
              <a:lumMod val="85000"/>
            </a:schemeClr>
          </a:solidFill>
          <a:ln>
            <a:noFill/>
          </a:ln>
          <a:effectLst>
            <a:outerShdw blurRad="50800" dist="38100" dir="2700000" algn="tl" rotWithShape="0">
              <a:prstClr val="black">
                <a:alpha val="40000"/>
              </a:prstClr>
            </a:outerShdw>
          </a:effectLst>
          <a:extLst/>
        </p:spPr>
        <p:txBody>
          <a:bodyPr lIns="182880" rIns="45720" anchor="ctr"/>
          <a:lstStyle>
            <a:defPPr>
              <a:defRPr lang="en-US"/>
            </a:defPPr>
            <a:lvl1pPr eaLnBrk="0" hangingPunct="0">
              <a:buNone/>
              <a:defRPr sz="1800" b="0">
                <a:solidFill>
                  <a:schemeClr val="bg1"/>
                </a:solidFill>
              </a:defRPr>
            </a:lvl1pPr>
            <a:lvl2pPr marL="742950" indent="-285750" eaLnBrk="0" hangingPunct="0">
              <a:defRPr sz="2400"/>
            </a:lvl2pPr>
            <a:lvl3pPr marL="1143000" indent="-228600" eaLnBrk="0" hangingPunct="0">
              <a:defRPr sz="2400"/>
            </a:lvl3pPr>
            <a:lvl4pPr marL="1600200" indent="-228600" eaLnBrk="0" hangingPunct="0">
              <a:defRPr sz="2400"/>
            </a:lvl4pPr>
            <a:lvl5pPr marL="2057400" indent="-228600" eaLnBrk="0" hangingPunct="0">
              <a:defRPr sz="2400"/>
            </a:lvl5pPr>
            <a:lvl6pPr marL="2514600" indent="-228600" eaLnBrk="0" fontAlgn="base" hangingPunct="0">
              <a:spcBef>
                <a:spcPct val="0"/>
              </a:spcBef>
              <a:spcAft>
                <a:spcPct val="0"/>
              </a:spcAft>
              <a:defRPr sz="2400"/>
            </a:lvl6pPr>
            <a:lvl7pPr marL="2971800" indent="-228600" eaLnBrk="0" fontAlgn="base" hangingPunct="0">
              <a:spcBef>
                <a:spcPct val="0"/>
              </a:spcBef>
              <a:spcAft>
                <a:spcPct val="0"/>
              </a:spcAft>
              <a:defRPr sz="2400"/>
            </a:lvl7pPr>
            <a:lvl8pPr marL="3429000" indent="-228600" eaLnBrk="0" fontAlgn="base" hangingPunct="0">
              <a:spcBef>
                <a:spcPct val="0"/>
              </a:spcBef>
              <a:spcAft>
                <a:spcPct val="0"/>
              </a:spcAft>
              <a:defRPr sz="2400"/>
            </a:lvl8pPr>
            <a:lvl9pPr marL="3886200" indent="-228600" eaLnBrk="0" fontAlgn="base" hangingPunct="0">
              <a:spcBef>
                <a:spcPct val="0"/>
              </a:spcBef>
              <a:spcAft>
                <a:spcPct val="0"/>
              </a:spcAft>
              <a:defRPr sz="2400"/>
            </a:lvl9pPr>
          </a:lstStyle>
          <a:p>
            <a:pPr fontAlgn="base">
              <a:lnSpc>
                <a:spcPct val="95000"/>
              </a:lnSpc>
              <a:spcBef>
                <a:spcPct val="0"/>
              </a:spcBef>
              <a:spcAft>
                <a:spcPct val="35000"/>
              </a:spcAft>
              <a:buClr>
                <a:srgbClr val="E87722"/>
              </a:buClr>
            </a:pPr>
            <a:r>
              <a:rPr lang="en-US" b="1" dirty="0" smtClean="0">
                <a:solidFill>
                  <a:srgbClr val="55565A"/>
                </a:solidFill>
                <a:ea typeface="Arial Unicode MS" pitchFamily="34" charset="-128"/>
                <a:cs typeface="Arial Unicode MS" pitchFamily="34" charset="-128"/>
              </a:rPr>
              <a:t>Let’s review these options on the Optum Bank website </a:t>
            </a:r>
            <a:endParaRPr lang="en-US" b="1" dirty="0">
              <a:solidFill>
                <a:srgbClr val="55565A"/>
              </a:solidFill>
              <a:ea typeface="Arial Unicode MS" pitchFamily="34" charset="-128"/>
              <a:cs typeface="Arial Unicode MS" pitchFamily="34" charset="-128"/>
            </a:endParaRPr>
          </a:p>
        </p:txBody>
      </p:sp>
      <p:pic>
        <p:nvPicPr>
          <p:cNvPr id="12" name="Picture 10" descr="card and computer"/>
          <p:cNvPicPr>
            <a:picLocks noChangeAspect="1" noChangeArrowheads="1"/>
          </p:cNvPicPr>
          <p:nvPr/>
        </p:nvPicPr>
        <p:blipFill>
          <a:blip r:embed="rId5"/>
          <a:srcRect/>
          <a:stretch>
            <a:fillRect/>
          </a:stretch>
        </p:blipFill>
        <p:spPr>
          <a:xfrm>
            <a:off x="5554662" y="1227138"/>
            <a:ext cx="3340609" cy="50101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2381708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rLst="">
                                      <p:cBhvr>
                                        <p:cTn id="11" dur="5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rLst="">
                                      <p:cBhvr>
                                        <p:cTn id="15" dur="500"/>
                                        <p:tgtEl>
                                          <p:spTgt spid="10"/>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rLs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dirty="0" smtClean="0"/>
              <a:t>Save your receipts!</a:t>
            </a:r>
          </a:p>
        </p:txBody>
      </p:sp>
      <p:sp>
        <p:nvSpPr>
          <p:cNvPr id="23554" name="Slide Number Placeholder 3"/>
          <p:cNvSpPr>
            <a:spLocks noGrp="1"/>
          </p:cNvSpPr>
          <p:nvPr>
            <p:ph type="sldNum" sz="quarter" idx="12"/>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070268D5-0E67-4282-A040-17307F314C8D}" type="slidenum">
              <a:rPr sz="800" smtClean="0">
                <a:solidFill>
                  <a:srgbClr val="55565A"/>
                </a:solidFill>
              </a:rPr>
              <a:pPr>
                <a:buClr>
                  <a:srgbClr val="E87722"/>
                </a:buClr>
              </a:pPr>
              <a:t>25</a:t>
            </a:fld>
            <a:endParaRPr sz="800" smtClean="0">
              <a:solidFill>
                <a:srgbClr val="55565A"/>
              </a:solidFill>
            </a:endParaRPr>
          </a:p>
        </p:txBody>
      </p:sp>
      <p:pic>
        <p:nvPicPr>
          <p:cNvPr id="8" name="Picture 6" descr="receipts"/>
          <p:cNvPicPr>
            <a:picLocks noChangeAspect="1" noChangeArrowheads="1"/>
          </p:cNvPicPr>
          <p:nvPr/>
        </p:nvPicPr>
        <p:blipFill>
          <a:blip r:embed="rId5"/>
          <a:srcRect/>
          <a:stretch>
            <a:fillRect/>
          </a:stretch>
        </p:blipFill>
        <p:spPr>
          <a:xfrm>
            <a:off x="5943600" y="1460424"/>
            <a:ext cx="2808288" cy="42117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a:xfrm>
            <a:off x="457200" y="1460425"/>
            <a:ext cx="4495800" cy="4211790"/>
          </a:xfrm>
          <a:prstGeom prst="rect">
            <a:avLst/>
          </a:prstGeom>
          <a:solidFill>
            <a:schemeClr val="bg2"/>
          </a:solidFill>
          <a:ln>
            <a:noFill/>
          </a:ln>
          <a:effectLst>
            <a:outerShdw blurRad="50800" dist="38100" dir="2700000" algn="tl" rotWithShape="0">
              <a:prstClr val="black">
                <a:alpha val="40000"/>
              </a:prstClr>
            </a:outerShdw>
          </a:effectLst>
        </p:spPr>
        <p:txBody>
          <a:bodyPr lIns="274320" rIns="2743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marL="168275" indent="-168275" fontAlgn="base">
              <a:lnSpc>
                <a:spcPct val="95000"/>
              </a:lnSpc>
              <a:spcBef>
                <a:spcPts val="1200"/>
              </a:spcBef>
              <a:spcAft>
                <a:spcPts val="600"/>
              </a:spcAft>
              <a:buClr>
                <a:srgbClr val="FFFFFF"/>
              </a:buClr>
              <a:buFontTx/>
              <a:buChar char="•"/>
            </a:pPr>
            <a:r>
              <a:rPr lang="en-US" sz="1800" b="1" dirty="0">
                <a:solidFill>
                  <a:srgbClr val="55565A"/>
                </a:solidFill>
              </a:rPr>
              <a:t>Save your receipts for all qualified </a:t>
            </a:r>
            <a:r>
              <a:rPr lang="en-US" sz="1800" b="1" dirty="0" smtClean="0">
                <a:solidFill>
                  <a:srgbClr val="55565A"/>
                </a:solidFill>
              </a:rPr>
              <a:t>medical expenses</a:t>
            </a:r>
          </a:p>
          <a:p>
            <a:pPr marL="168275" indent="-168275" fontAlgn="base">
              <a:lnSpc>
                <a:spcPct val="95000"/>
              </a:lnSpc>
              <a:spcBef>
                <a:spcPts val="1200"/>
              </a:spcBef>
              <a:spcAft>
                <a:spcPts val="600"/>
              </a:spcAft>
              <a:buClr>
                <a:srgbClr val="FFFFFF"/>
              </a:buClr>
              <a:buFont typeface="Arial"/>
              <a:buChar char="•"/>
            </a:pPr>
            <a:r>
              <a:rPr lang="en-US" sz="1800" b="1" dirty="0">
                <a:solidFill>
                  <a:srgbClr val="55565A"/>
                </a:solidFill>
              </a:rPr>
              <a:t>Track bill pays, reimbursements and out-of-pocket expenses via expense journal</a:t>
            </a:r>
          </a:p>
          <a:p>
            <a:pPr marL="168275" indent="-168275" fontAlgn="base">
              <a:lnSpc>
                <a:spcPct val="95000"/>
              </a:lnSpc>
              <a:spcBef>
                <a:spcPts val="1200"/>
              </a:spcBef>
              <a:spcAft>
                <a:spcPts val="600"/>
              </a:spcAft>
              <a:buClr>
                <a:srgbClr val="FFFFFF"/>
              </a:buClr>
              <a:buFontTx/>
              <a:buChar char="•"/>
            </a:pPr>
            <a:r>
              <a:rPr lang="en-US" sz="1800" b="1" dirty="0" smtClean="0">
                <a:solidFill>
                  <a:srgbClr val="55565A"/>
                </a:solidFill>
              </a:rPr>
              <a:t>Optum Bank</a:t>
            </a:r>
            <a:r>
              <a:rPr lang="en-US" sz="1200" b="1" baseline="60000" dirty="0" smtClean="0">
                <a:solidFill>
                  <a:srgbClr val="55565A"/>
                </a:solidFill>
                <a:latin typeface="Arial Narrow" pitchFamily="34" charset="0"/>
              </a:rPr>
              <a:t>®</a:t>
            </a:r>
            <a:r>
              <a:rPr lang="en-US" sz="1800" b="1" dirty="0" smtClean="0">
                <a:solidFill>
                  <a:srgbClr val="55565A"/>
                </a:solidFill>
              </a:rPr>
              <a:t> </a:t>
            </a:r>
            <a:r>
              <a:rPr lang="en-US" sz="1800" b="1" dirty="0">
                <a:solidFill>
                  <a:srgbClr val="55565A"/>
                </a:solidFill>
              </a:rPr>
              <a:t>does not track your expenses or verify eligibility </a:t>
            </a:r>
            <a:r>
              <a:rPr lang="en-US" sz="1800" b="1" dirty="0" smtClean="0">
                <a:solidFill>
                  <a:srgbClr val="55565A"/>
                </a:solidFill>
              </a:rPr>
              <a:t>on HSA transactions</a:t>
            </a:r>
          </a:p>
          <a:p>
            <a:pPr marL="168275" indent="-168275" fontAlgn="base">
              <a:lnSpc>
                <a:spcPct val="95000"/>
              </a:lnSpc>
              <a:spcBef>
                <a:spcPts val="1200"/>
              </a:spcBef>
              <a:spcAft>
                <a:spcPts val="600"/>
              </a:spcAft>
              <a:buClr>
                <a:srgbClr val="FFFFFF"/>
              </a:buClr>
              <a:buFontTx/>
              <a:buChar char="•"/>
            </a:pPr>
            <a:r>
              <a:rPr lang="en-US" sz="1800" b="1" dirty="0" smtClean="0">
                <a:solidFill>
                  <a:srgbClr val="55565A"/>
                </a:solidFill>
              </a:rPr>
              <a:t>Most FSA transactions won’t need a receipt, but keep it just in case. </a:t>
            </a:r>
          </a:p>
          <a:p>
            <a:pPr marL="168275" indent="-168275" fontAlgn="base">
              <a:lnSpc>
                <a:spcPct val="95000"/>
              </a:lnSpc>
              <a:spcBef>
                <a:spcPts val="1200"/>
              </a:spcBef>
              <a:spcAft>
                <a:spcPts val="600"/>
              </a:spcAft>
              <a:buClr>
                <a:srgbClr val="FFFFFF"/>
              </a:buClr>
              <a:buFontTx/>
              <a:buChar char="•"/>
            </a:pPr>
            <a:r>
              <a:rPr lang="en-US" sz="1800" b="1" dirty="0" smtClean="0">
                <a:solidFill>
                  <a:srgbClr val="55565A"/>
                </a:solidFill>
              </a:rPr>
              <a:t>Let’s review how this works on the  Optum Bank website </a:t>
            </a:r>
            <a:endParaRPr lang="en-US" sz="1800" b="1" dirty="0">
              <a:solidFill>
                <a:srgbClr val="55565A"/>
              </a:solidFill>
            </a:endParaRPr>
          </a:p>
        </p:txBody>
      </p:sp>
    </p:spTree>
    <p:custDataLst>
      <p:tags r:id="rId2"/>
    </p:custDataLst>
    <p:extLst>
      <p:ext uri="{BB962C8B-B14F-4D97-AF65-F5344CB8AC3E}">
        <p14:creationId xmlns:p14="http://schemas.microsoft.com/office/powerpoint/2010/main" val="183819533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dirty="0" smtClean="0"/>
              <a:t>Managing your HSA and FSA online</a:t>
            </a:r>
          </a:p>
        </p:txBody>
      </p:sp>
      <p:sp>
        <p:nvSpPr>
          <p:cNvPr id="92161" name="Rectangle 3"/>
          <p:cNvSpPr>
            <a:spLocks noGrp="1" noChangeArrowheads="1"/>
          </p:cNvSpPr>
          <p:nvPr>
            <p:ph idx="1"/>
          </p:nvPr>
        </p:nvSpPr>
        <p:spPr>
          <a:xfrm>
            <a:off x="374651" y="1214256"/>
            <a:ext cx="4597400" cy="4795297"/>
          </a:xfrm>
        </p:spPr>
        <p:txBody>
          <a:bodyPr anchor="ctr" anchorCtr="0"/>
          <a:lstStyle/>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See all your current balances at </a:t>
            </a:r>
            <a:r>
              <a:rPr lang="en-US" sz="1800" b="1" dirty="0" smtClean="0">
                <a:solidFill>
                  <a:schemeClr val="tx1"/>
                </a:solidFill>
                <a:latin typeface="Arial" pitchFamily="34" charset="0"/>
                <a:ea typeface="Arial Unicode MS" pitchFamily="34" charset="-128"/>
                <a:cs typeface="Arial Unicode MS" pitchFamily="34" charset="-128"/>
              </a:rPr>
              <a:t>once            in dashboard </a:t>
            </a:r>
            <a:r>
              <a:rPr lang="en-US" sz="1800" b="1" dirty="0">
                <a:solidFill>
                  <a:schemeClr val="tx1"/>
                </a:solidFill>
                <a:latin typeface="Arial" pitchFamily="34" charset="0"/>
                <a:ea typeface="Arial Unicode MS" pitchFamily="34" charset="-128"/>
                <a:cs typeface="Arial Unicode MS" pitchFamily="34" charset="-128"/>
              </a:rPr>
              <a:t>view</a:t>
            </a: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Reimburse yourself</a:t>
            </a: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Pay medical bills</a:t>
            </a: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Track bill pays, reimbursements and </a:t>
            </a:r>
            <a:r>
              <a:rPr lang="en-US" sz="1800" b="1" dirty="0" smtClean="0">
                <a:solidFill>
                  <a:schemeClr val="tx1"/>
                </a:solidFill>
                <a:latin typeface="Arial" pitchFamily="34" charset="0"/>
                <a:ea typeface="Arial Unicode MS" pitchFamily="34" charset="-128"/>
                <a:cs typeface="Arial Unicode MS" pitchFamily="34" charset="-128"/>
              </a:rPr>
              <a:t/>
            </a:r>
            <a:br>
              <a:rPr lang="en-US" sz="1800" b="1" dirty="0" smtClean="0">
                <a:solidFill>
                  <a:schemeClr val="tx1"/>
                </a:solidFill>
                <a:latin typeface="Arial" pitchFamily="34" charset="0"/>
                <a:ea typeface="Arial Unicode MS" pitchFamily="34" charset="-128"/>
                <a:cs typeface="Arial Unicode MS" pitchFamily="34" charset="-128"/>
              </a:rPr>
            </a:br>
            <a:r>
              <a:rPr lang="en-US" sz="1800" b="1" dirty="0" smtClean="0">
                <a:solidFill>
                  <a:schemeClr val="tx1"/>
                </a:solidFill>
                <a:latin typeface="Arial" pitchFamily="34" charset="0"/>
                <a:ea typeface="Arial Unicode MS" pitchFamily="34" charset="-128"/>
                <a:cs typeface="Arial Unicode MS" pitchFamily="34" charset="-128"/>
              </a:rPr>
              <a:t>out-of-pocket </a:t>
            </a:r>
            <a:r>
              <a:rPr lang="en-US" sz="1800" b="1" dirty="0">
                <a:solidFill>
                  <a:schemeClr val="tx1"/>
                </a:solidFill>
                <a:latin typeface="Arial" pitchFamily="34" charset="0"/>
                <a:ea typeface="Arial Unicode MS" pitchFamily="34" charset="-128"/>
                <a:cs typeface="Arial Unicode MS" pitchFamily="34" charset="-128"/>
              </a:rPr>
              <a:t>expenses via </a:t>
            </a:r>
            <a:r>
              <a:rPr lang="en-US" sz="1800" b="1" dirty="0" smtClean="0">
                <a:solidFill>
                  <a:schemeClr val="tx1"/>
                </a:solidFill>
                <a:latin typeface="Arial" pitchFamily="34" charset="0"/>
                <a:ea typeface="Arial Unicode MS" pitchFamily="34" charset="-128"/>
                <a:cs typeface="Arial Unicode MS" pitchFamily="34" charset="-128"/>
              </a:rPr>
              <a:t/>
            </a:r>
            <a:br>
              <a:rPr lang="en-US" sz="1800" b="1" dirty="0" smtClean="0">
                <a:solidFill>
                  <a:schemeClr val="tx1"/>
                </a:solidFill>
                <a:latin typeface="Arial" pitchFamily="34" charset="0"/>
                <a:ea typeface="Arial Unicode MS" pitchFamily="34" charset="-128"/>
                <a:cs typeface="Arial Unicode MS" pitchFamily="34" charset="-128"/>
              </a:rPr>
            </a:br>
            <a:r>
              <a:rPr lang="en-US" sz="1800" b="1" dirty="0" smtClean="0">
                <a:solidFill>
                  <a:schemeClr val="tx1"/>
                </a:solidFill>
                <a:latin typeface="Arial" pitchFamily="34" charset="0"/>
                <a:ea typeface="Arial Unicode MS" pitchFamily="34" charset="-128"/>
                <a:cs typeface="Arial Unicode MS" pitchFamily="34" charset="-128"/>
              </a:rPr>
              <a:t>expense </a:t>
            </a:r>
            <a:r>
              <a:rPr lang="en-US" sz="1800" b="1" dirty="0">
                <a:solidFill>
                  <a:schemeClr val="tx1"/>
                </a:solidFill>
                <a:latin typeface="Arial" pitchFamily="34" charset="0"/>
                <a:ea typeface="Arial Unicode MS" pitchFamily="34" charset="-128"/>
                <a:cs typeface="Arial Unicode MS" pitchFamily="34" charset="-128"/>
              </a:rPr>
              <a:t>journal</a:t>
            </a: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View, pay and store claims</a:t>
            </a:r>
          </a:p>
          <a:p>
            <a:pPr marL="174625" lvl="0" indent="-174625">
              <a:lnSpc>
                <a:spcPct val="140000"/>
              </a:lnSpc>
              <a:spcBef>
                <a:spcPts val="0"/>
              </a:spcBef>
              <a:spcAft>
                <a:spcPts val="0"/>
              </a:spcAft>
              <a:buClr>
                <a:srgbClr val="E87722"/>
              </a:buClr>
              <a:buFont typeface="Arial"/>
              <a:buChar char="•"/>
            </a:pPr>
            <a:r>
              <a:rPr lang="en-US" sz="1800" b="1" dirty="0" smtClean="0">
                <a:solidFill>
                  <a:schemeClr val="tx1"/>
                </a:solidFill>
                <a:latin typeface="Arial" pitchFamily="34" charset="0"/>
                <a:ea typeface="Arial Unicode MS" pitchFamily="34" charset="-128"/>
                <a:cs typeface="Arial Unicode MS" pitchFamily="34" charset="-128"/>
              </a:rPr>
              <a:t>Manage </a:t>
            </a:r>
            <a:r>
              <a:rPr lang="en-US" sz="1800" b="1" dirty="0">
                <a:solidFill>
                  <a:schemeClr val="tx1"/>
                </a:solidFill>
                <a:latin typeface="Arial" pitchFamily="34" charset="0"/>
                <a:ea typeface="Arial Unicode MS" pitchFamily="34" charset="-128"/>
                <a:cs typeface="Arial Unicode MS" pitchFamily="34" charset="-128"/>
              </a:rPr>
              <a:t>your contributions</a:t>
            </a: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Get answers to </a:t>
            </a:r>
            <a:r>
              <a:rPr lang="en-US" sz="1800" b="1" dirty="0" smtClean="0">
                <a:solidFill>
                  <a:schemeClr val="tx1"/>
                </a:solidFill>
                <a:latin typeface="Arial" pitchFamily="34" charset="0"/>
                <a:ea typeface="Arial Unicode MS" pitchFamily="34" charset="-128"/>
                <a:cs typeface="Arial Unicode MS" pitchFamily="34" charset="-128"/>
              </a:rPr>
              <a:t>FAQs </a:t>
            </a:r>
            <a:endParaRPr lang="en-US" sz="1800" b="1" dirty="0">
              <a:solidFill>
                <a:schemeClr val="tx1"/>
              </a:solidFill>
              <a:latin typeface="Arial" pitchFamily="34" charset="0"/>
              <a:ea typeface="Arial Unicode MS" pitchFamily="34" charset="-128"/>
              <a:cs typeface="Arial Unicode MS" pitchFamily="34" charset="-128"/>
            </a:endParaRP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Connect with customer support</a:t>
            </a:r>
          </a:p>
          <a:p>
            <a:pPr marL="174625" lvl="0" indent="-174625">
              <a:lnSpc>
                <a:spcPct val="140000"/>
              </a:lnSpc>
              <a:spcBef>
                <a:spcPts val="0"/>
              </a:spcBef>
              <a:spcAft>
                <a:spcPts val="0"/>
              </a:spcAft>
              <a:buClr>
                <a:srgbClr val="E87722"/>
              </a:buClr>
              <a:buFont typeface="Arial"/>
              <a:buChar char="•"/>
            </a:pPr>
            <a:r>
              <a:rPr lang="en-US" sz="1800" b="1" dirty="0">
                <a:solidFill>
                  <a:schemeClr val="tx1"/>
                </a:solidFill>
                <a:latin typeface="Arial" pitchFamily="34" charset="0"/>
                <a:ea typeface="Arial Unicode MS" pitchFamily="34" charset="-128"/>
                <a:cs typeface="Arial Unicode MS" pitchFamily="34" charset="-128"/>
              </a:rPr>
              <a:t>Find forms and investment tools</a:t>
            </a:r>
          </a:p>
        </p:txBody>
      </p:sp>
      <p:sp>
        <p:nvSpPr>
          <p:cNvPr id="29700" name="Slide Number Placeholder 3"/>
          <p:cNvSpPr>
            <a:spLocks noGrp="1"/>
          </p:cNvSpPr>
          <p:nvPr>
            <p:ph type="sldNum" sz="quarter" idx="12"/>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BA6A4F71-6EB0-4233-9BD1-8742AEDA27CE}" type="slidenum">
              <a:rPr sz="800" smtClean="0">
                <a:solidFill>
                  <a:srgbClr val="55565A"/>
                </a:solidFill>
              </a:rPr>
              <a:pPr>
                <a:buClr>
                  <a:srgbClr val="E87722"/>
                </a:buClr>
              </a:pPr>
              <a:t>26</a:t>
            </a:fld>
            <a:endParaRPr sz="800" smtClean="0">
              <a:solidFill>
                <a:srgbClr val="55565A"/>
              </a:solidFill>
            </a:endParaRPr>
          </a:p>
        </p:txBody>
      </p:sp>
      <p:sp>
        <p:nvSpPr>
          <p:cNvPr id="8" name="Text Box 9"/>
          <p:cNvSpPr txBox="1">
            <a:spLocks noChangeArrowheads="1"/>
          </p:cNvSpPr>
          <p:nvPr/>
        </p:nvSpPr>
        <p:spPr>
          <a:xfrm>
            <a:off x="1933575" y="6349630"/>
            <a:ext cx="6629400" cy="342900"/>
          </a:xfrm>
          <a:prstGeom prst="rect">
            <a:avLst/>
          </a:pr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algn="l" eaLnBrk="0" hangingPunct="0">
              <a:defRPr sz="2400">
                <a:solidFill>
                  <a:schemeClr val="tx1"/>
                </a:solidFill>
                <a:latin typeface="Arial" pitchFamily="34" charset="0"/>
                <a:ea typeface="Arial Unicode MS" pitchFamily="34" charset="-128"/>
                <a:cs typeface="Arial Unicode MS" pitchFamily="34" charset="-128"/>
              </a:defRPr>
            </a:lvl1pPr>
            <a:lvl2pPr marL="742950" indent="-285750" algn="l" eaLnBrk="0" hangingPunct="0">
              <a:defRPr sz="2400">
                <a:solidFill>
                  <a:schemeClr val="tx1"/>
                </a:solidFill>
                <a:latin typeface="Arial" pitchFamily="34" charset="0"/>
                <a:ea typeface="Arial Unicode MS" pitchFamily="34" charset="-128"/>
                <a:cs typeface="Arial Unicode MS" pitchFamily="34" charset="-128"/>
              </a:defRPr>
            </a:lvl2pPr>
            <a:lvl3pPr marL="1143000" indent="-228600" algn="l" eaLnBrk="0" hangingPunct="0">
              <a:defRPr sz="2400">
                <a:solidFill>
                  <a:schemeClr val="tx1"/>
                </a:solidFill>
                <a:latin typeface="Arial" pitchFamily="34" charset="0"/>
                <a:ea typeface="Arial Unicode MS" pitchFamily="34" charset="-128"/>
                <a:cs typeface="Arial Unicode MS" pitchFamily="34" charset="-128"/>
              </a:defRPr>
            </a:lvl3pPr>
            <a:lvl4pPr marL="1600200" indent="-228600" algn="l" eaLnBrk="0" hangingPunct="0">
              <a:defRPr sz="2400">
                <a:solidFill>
                  <a:schemeClr val="tx1"/>
                </a:solidFill>
                <a:latin typeface="Arial" pitchFamily="34" charset="0"/>
                <a:ea typeface="Arial Unicode MS" pitchFamily="34" charset="-128"/>
                <a:cs typeface="Arial Unicode MS" pitchFamily="34" charset="-128"/>
              </a:defRPr>
            </a:lvl4pPr>
            <a:lvl5pPr marL="2057400" indent="-228600" algn="l" eaLnBrk="0" hangingPunct="0">
              <a:defRPr sz="2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Arial Unicode MS" pitchFamily="34" charset="-128"/>
                <a:cs typeface="Arial Unicode MS" pitchFamily="34" charset="-128"/>
              </a:defRPr>
            </a:lvl9pPr>
          </a:lstStyle>
          <a:p>
            <a:pPr algn="ctr" eaLnBrk="1" fontAlgn="base" hangingPunct="1">
              <a:lnSpc>
                <a:spcPct val="95000"/>
              </a:lnSpc>
              <a:spcBef>
                <a:spcPct val="0"/>
              </a:spcBef>
              <a:spcAft>
                <a:spcPct val="35000"/>
              </a:spcAft>
              <a:buClr>
                <a:srgbClr val="E87722"/>
              </a:buClr>
            </a:pPr>
            <a:r>
              <a:rPr lang="en-US" sz="1100" dirty="0">
                <a:solidFill>
                  <a:srgbClr val="FFFFFF"/>
                </a:solidFill>
                <a:ea typeface="ＭＳ Ｐゴシック" pitchFamily="34" charset="-128"/>
              </a:rPr>
              <a:t>Investments are not </a:t>
            </a:r>
            <a:r>
              <a:rPr lang="en-US" sz="1100" dirty="0" smtClean="0">
                <a:solidFill>
                  <a:srgbClr val="FFFFFF"/>
                </a:solidFill>
                <a:ea typeface="ＭＳ Ｐゴシック" pitchFamily="34" charset="-128"/>
              </a:rPr>
              <a:t>FDIC-insured</a:t>
            </a:r>
            <a:r>
              <a:rPr lang="en-US" sz="1100" dirty="0">
                <a:solidFill>
                  <a:srgbClr val="FFFFFF"/>
                </a:solidFill>
                <a:ea typeface="ＭＳ Ｐゴシック" pitchFamily="34" charset="-128"/>
              </a:rPr>
              <a:t>, are not guaranteed </a:t>
            </a:r>
            <a:r>
              <a:rPr lang="en-US" sz="1100" dirty="0" smtClean="0">
                <a:solidFill>
                  <a:srgbClr val="FFFFFF"/>
                </a:solidFill>
                <a:ea typeface="ＭＳ Ｐゴシック" pitchFamily="34" charset="-128"/>
              </a:rPr>
              <a:t>by </a:t>
            </a:r>
            <a:r>
              <a:rPr lang="en-US" sz="1100" dirty="0">
                <a:solidFill>
                  <a:srgbClr val="FFFFFF"/>
                </a:solidFill>
              </a:rPr>
              <a:t>Optum </a:t>
            </a:r>
            <a:r>
              <a:rPr lang="en-US" sz="1100" dirty="0" smtClean="0">
                <a:solidFill>
                  <a:srgbClr val="FFFFFF"/>
                </a:solidFill>
              </a:rPr>
              <a:t>Bank</a:t>
            </a:r>
            <a:r>
              <a:rPr lang="en-US" sz="1100" baseline="60000" dirty="0" smtClean="0">
                <a:solidFill>
                  <a:srgbClr val="FFFFFF"/>
                </a:solidFill>
                <a:latin typeface="Arial Narrow" pitchFamily="34" charset="0"/>
              </a:rPr>
              <a:t>®</a:t>
            </a:r>
            <a:r>
              <a:rPr lang="en-US" sz="1100" dirty="0" smtClean="0">
                <a:solidFill>
                  <a:srgbClr val="FFFFFF"/>
                </a:solidFill>
                <a:ea typeface="ＭＳ Ｐゴシック" pitchFamily="34" charset="-128"/>
              </a:rPr>
              <a:t>, and </a:t>
            </a:r>
            <a:r>
              <a:rPr lang="en-US" sz="1100" dirty="0">
                <a:solidFill>
                  <a:srgbClr val="FFFFFF"/>
                </a:solidFill>
                <a:ea typeface="ＭＳ Ｐゴシック" pitchFamily="34" charset="-128"/>
              </a:rPr>
              <a:t>may lose </a:t>
            </a:r>
            <a:r>
              <a:rPr lang="en-US" sz="1100" dirty="0" smtClean="0">
                <a:solidFill>
                  <a:srgbClr val="FFFFFF"/>
                </a:solidFill>
                <a:ea typeface="ＭＳ Ｐゴシック" pitchFamily="34" charset="-128"/>
              </a:rPr>
              <a:t>value.</a:t>
            </a:r>
            <a:endParaRPr lang="en-US" sz="1100" dirty="0">
              <a:solidFill>
                <a:srgbClr val="FFFFFF"/>
              </a:solidFill>
              <a:ea typeface="ＭＳ Ｐゴシック" pitchFamily="34" charset="-128"/>
            </a:endParaRPr>
          </a:p>
        </p:txBody>
      </p:sp>
      <p:pic>
        <p:nvPicPr>
          <p:cNvPr id="1026" name="Picture 2" descr="C:\Users\dwill258\Desktop\Projects and Campaigns\Harmony\Sales Training\Harmony Overview\assets\Optum HSA Dashboard\Optum_Dashboar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2050" y="1350430"/>
            <a:ext cx="4037014" cy="4522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2529502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2" descr="C:\Users\ckrame6\Desktop\WIP\105705811.jpg"/>
          <p:cNvPicPr>
            <a:picLocks noChangeAspect="1" noChangeArrowheads="1"/>
          </p:cNvPicPr>
          <p:nvPr/>
        </p:nvPicPr>
        <p:blipFill>
          <a:blip r:embed="rId5"/>
          <a:srcRect t="4818"/>
          <a:stretch>
            <a:fillRect/>
          </a:stretch>
        </p:blipFill>
        <p:spPr>
          <a:xfrm>
            <a:off x="1524637" y="1739898"/>
            <a:ext cx="7166927" cy="454832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a:spLocks noGrp="1"/>
          </p:cNvSpPr>
          <p:nvPr>
            <p:ph type="sldNum" sz="quarter" idx="12"/>
          </p:nvPr>
        </p:nvSpPr>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2F64709E-C6D8-483C-BE39-C2436947F3F4}" type="slidenum">
              <a:rPr sz="800" smtClean="0">
                <a:solidFill>
                  <a:srgbClr val="55565A"/>
                </a:solidFill>
              </a:rPr>
              <a:pPr>
                <a:buClr>
                  <a:srgbClr val="E87722"/>
                </a:buClr>
              </a:pPr>
              <a:t>27</a:t>
            </a:fld>
            <a:endParaRPr sz="800" smtClean="0">
              <a:solidFill>
                <a:srgbClr val="55565A"/>
              </a:solidFill>
            </a:endParaRPr>
          </a:p>
        </p:txBody>
      </p:sp>
      <p:sp>
        <p:nvSpPr>
          <p:cNvPr id="16387" name="Rectangle 2"/>
          <p:cNvSpPr>
            <a:spLocks noGrp="1" noChangeArrowheads="1"/>
          </p:cNvSpPr>
          <p:nvPr>
            <p:ph type="title"/>
          </p:nvPr>
        </p:nvSpPr>
        <p:spPr/>
        <p:txBody>
          <a:bodyPr/>
          <a:lstStyle/>
          <a:p>
            <a:r>
              <a:rPr lang="en-US" dirty="0" smtClean="0"/>
              <a:t>Making your Health Savings Account work best</a:t>
            </a:r>
          </a:p>
        </p:txBody>
      </p:sp>
      <p:sp>
        <p:nvSpPr>
          <p:cNvPr id="7" name="Rectangle 18"/>
          <p:cNvSpPr>
            <a:spLocks noChangeArrowheads="1"/>
          </p:cNvSpPr>
          <p:nvPr/>
        </p:nvSpPr>
        <p:spPr>
          <a:xfrm>
            <a:off x="460382" y="1857375"/>
            <a:ext cx="3187693" cy="2714625"/>
          </a:xfrm>
          <a:prstGeom prst="rect">
            <a:avLst/>
          </a:prstGeom>
          <a:noFill/>
          <a:ln>
            <a:noFill/>
          </a:ln>
        </p:spPr>
        <p:txBody>
          <a:bodyPr lIns="137160" tIns="182880" rIns="137160" bIns="137160" anchor="t" anchorCtr="0"/>
          <a:lstStyle/>
          <a:p>
            <a:pPr marL="171450" indent="-171450" fontAlgn="base">
              <a:lnSpc>
                <a:spcPct val="95000"/>
              </a:lnSpc>
              <a:spcBef>
                <a:spcPts val="1200"/>
              </a:spcBef>
              <a:spcAft>
                <a:spcPct val="0"/>
              </a:spcAft>
              <a:buClr>
                <a:srgbClr val="E87722"/>
              </a:buClr>
              <a:buFontTx/>
              <a:buChar char="•"/>
              <a:defRPr/>
            </a:pPr>
            <a:r>
              <a:rPr lang="en-US" b="1" dirty="0">
                <a:solidFill>
                  <a:srgbClr val="55565A"/>
                </a:solidFill>
                <a:ea typeface="Arial Unicode MS" pitchFamily="34" charset="-128"/>
                <a:cs typeface="Arial Unicode MS" pitchFamily="34" charset="-128"/>
              </a:rPr>
              <a:t>Use the funds in your </a:t>
            </a:r>
            <a:r>
              <a:rPr lang="en-US" b="1" dirty="0" smtClean="0">
                <a:solidFill>
                  <a:srgbClr val="55565A"/>
                </a:solidFill>
                <a:ea typeface="Arial Unicode MS" pitchFamily="34" charset="-128"/>
                <a:cs typeface="Arial Unicode MS" pitchFamily="34" charset="-128"/>
              </a:rPr>
              <a:t>HSA as you need them</a:t>
            </a:r>
            <a:endParaRPr lang="en-US" b="1" dirty="0">
              <a:solidFill>
                <a:srgbClr val="55565A"/>
              </a:solidFill>
              <a:ea typeface="Arial Unicode MS" pitchFamily="34" charset="-128"/>
              <a:cs typeface="Arial Unicode MS" pitchFamily="34" charset="-128"/>
            </a:endParaRPr>
          </a:p>
          <a:p>
            <a:pPr marL="171450" indent="-171450" fontAlgn="base">
              <a:lnSpc>
                <a:spcPct val="95000"/>
              </a:lnSpc>
              <a:spcBef>
                <a:spcPts val="1200"/>
              </a:spcBef>
              <a:spcAft>
                <a:spcPct val="0"/>
              </a:spcAft>
              <a:buClr>
                <a:srgbClr val="E87722"/>
              </a:buClr>
              <a:buFontTx/>
              <a:buChar char="•"/>
              <a:defRPr/>
            </a:pPr>
            <a:r>
              <a:rPr lang="en-US" b="1" dirty="0">
                <a:solidFill>
                  <a:srgbClr val="55565A"/>
                </a:solidFill>
                <a:ea typeface="Arial Unicode MS" pitchFamily="34" charset="-128"/>
                <a:cs typeface="Arial Unicode MS" pitchFamily="34" charset="-128"/>
              </a:rPr>
              <a:t>Build balances to cover your </a:t>
            </a:r>
            <a:r>
              <a:rPr lang="en-US" b="1" dirty="0" smtClean="0">
                <a:solidFill>
                  <a:srgbClr val="55565A"/>
                </a:solidFill>
                <a:ea typeface="Arial Unicode MS" pitchFamily="34" charset="-128"/>
                <a:cs typeface="Arial Unicode MS" pitchFamily="34" charset="-128"/>
              </a:rPr>
              <a:t>current and future healthcare costs</a:t>
            </a:r>
            <a:endParaRPr lang="en-US" b="1" dirty="0">
              <a:solidFill>
                <a:srgbClr val="55565A"/>
              </a:solidFill>
              <a:ea typeface="Arial Unicode MS" pitchFamily="34" charset="-128"/>
              <a:cs typeface="Arial Unicode MS" pitchFamily="34" charset="-128"/>
            </a:endParaRPr>
          </a:p>
          <a:p>
            <a:pPr marL="171450" indent="-171450" fontAlgn="base">
              <a:lnSpc>
                <a:spcPct val="95000"/>
              </a:lnSpc>
              <a:spcBef>
                <a:spcPts val="1200"/>
              </a:spcBef>
              <a:spcAft>
                <a:spcPct val="0"/>
              </a:spcAft>
              <a:buClr>
                <a:srgbClr val="E87722"/>
              </a:buClr>
              <a:buFontTx/>
              <a:buChar char="•"/>
              <a:defRPr/>
            </a:pPr>
            <a:r>
              <a:rPr lang="en-US" b="1" dirty="0">
                <a:solidFill>
                  <a:srgbClr val="55565A"/>
                </a:solidFill>
                <a:ea typeface="Arial Unicode MS" pitchFamily="34" charset="-128"/>
                <a:cs typeface="Arial Unicode MS" pitchFamily="34" charset="-128"/>
              </a:rPr>
              <a:t>Save for the future and </a:t>
            </a:r>
            <a:r>
              <a:rPr lang="en-US" b="1" dirty="0" smtClean="0">
                <a:solidFill>
                  <a:srgbClr val="55565A"/>
                </a:solidFill>
                <a:ea typeface="Arial Unicode MS" pitchFamily="34" charset="-128"/>
                <a:cs typeface="Arial Unicode MS" pitchFamily="34" charset="-128"/>
              </a:rPr>
              <a:t/>
            </a:r>
            <a:br>
              <a:rPr lang="en-US" b="1" dirty="0" smtClean="0">
                <a:solidFill>
                  <a:srgbClr val="55565A"/>
                </a:solidFill>
                <a:ea typeface="Arial Unicode MS" pitchFamily="34" charset="-128"/>
                <a:cs typeface="Arial Unicode MS" pitchFamily="34" charset="-128"/>
              </a:rPr>
            </a:br>
            <a:r>
              <a:rPr lang="en-US" b="1" dirty="0" smtClean="0">
                <a:solidFill>
                  <a:srgbClr val="55565A"/>
                </a:solidFill>
                <a:ea typeface="Arial Unicode MS" pitchFamily="34" charset="-128"/>
                <a:cs typeface="Arial Unicode MS" pitchFamily="34" charset="-128"/>
              </a:rPr>
              <a:t>grow </a:t>
            </a:r>
            <a:r>
              <a:rPr lang="en-US" b="1" dirty="0">
                <a:solidFill>
                  <a:srgbClr val="55565A"/>
                </a:solidFill>
                <a:ea typeface="Arial Unicode MS" pitchFamily="34" charset="-128"/>
                <a:cs typeface="Arial Unicode MS" pitchFamily="34" charset="-128"/>
              </a:rPr>
              <a:t>funds </a:t>
            </a:r>
            <a:r>
              <a:rPr lang="en-US" b="1" dirty="0" smtClean="0">
                <a:solidFill>
                  <a:srgbClr val="55565A"/>
                </a:solidFill>
                <a:ea typeface="Arial Unicode MS" pitchFamily="34" charset="-128"/>
                <a:cs typeface="Arial Unicode MS" pitchFamily="34" charset="-128"/>
              </a:rPr>
              <a:t>tax-free</a:t>
            </a:r>
          </a:p>
          <a:p>
            <a:pPr marL="171450" indent="-171450" fontAlgn="base">
              <a:lnSpc>
                <a:spcPct val="95000"/>
              </a:lnSpc>
              <a:spcBef>
                <a:spcPts val="1200"/>
              </a:spcBef>
              <a:spcAft>
                <a:spcPct val="0"/>
              </a:spcAft>
              <a:buClr>
                <a:srgbClr val="E87722"/>
              </a:buClr>
              <a:buFontTx/>
              <a:buChar char="•"/>
              <a:defRPr/>
            </a:pPr>
            <a:r>
              <a:rPr lang="en-US" b="1" dirty="0" smtClean="0">
                <a:solidFill>
                  <a:srgbClr val="55565A"/>
                </a:solidFill>
                <a:ea typeface="Arial Unicode MS" pitchFamily="34" charset="-128"/>
                <a:cs typeface="Arial Unicode MS" pitchFamily="34" charset="-128"/>
              </a:rPr>
              <a:t>Let’s review how this looks on the Optum Bank website </a:t>
            </a:r>
            <a:endParaRPr lang="en-US" b="1" dirty="0">
              <a:solidFill>
                <a:srgbClr val="55565A"/>
              </a:solidFill>
              <a:ea typeface="Arial Unicode MS" pitchFamily="34" charset="-128"/>
              <a:cs typeface="Arial Unicode MS" pitchFamily="34" charset="-128"/>
            </a:endParaRPr>
          </a:p>
        </p:txBody>
      </p:sp>
      <p:sp>
        <p:nvSpPr>
          <p:cNvPr id="8" name="Text Box 111"/>
          <p:cNvSpPr txBox="1">
            <a:spLocks noChangeArrowheads="1"/>
          </p:cNvSpPr>
          <p:nvPr/>
        </p:nvSpPr>
        <p:spPr>
          <a:xfrm>
            <a:off x="460382" y="1193796"/>
            <a:ext cx="8231182" cy="457200"/>
          </a:xfrm>
          <a:prstGeom prst="rect">
            <a:avLst/>
          </a:prstGeom>
          <a:solidFill>
            <a:schemeClr val="accent1"/>
          </a:solidFill>
          <a:ln>
            <a:noFill/>
          </a:ln>
          <a:effectLst>
            <a:outerShdw blurRad="50800" dist="38100" dir="2700000" algn="tl" rotWithShape="0">
              <a:prstClr val="black">
                <a:alpha val="40000"/>
              </a:prstClr>
            </a:outerShdw>
          </a:effectLst>
        </p:spPr>
        <p:txBody>
          <a:bodyPr lIns="182880" tIns="91440" rIns="91440" bIns="91440" anchor="ctr"/>
          <a:lstStyle>
            <a:lvl1pPr marL="109538" indent="1588" eaLnBrk="0" hangingPunct="0">
              <a:defRPr sz="2000" b="1">
                <a:solidFill>
                  <a:schemeClr val="tx1"/>
                </a:solidFill>
                <a:latin typeface="Arial" pitchFamily="34" charset="0"/>
                <a:ea typeface="Arial Unicode MS" pitchFamily="34" charset="-128"/>
                <a:cs typeface="Arial Unicode MS" pitchFamily="34" charset="-128"/>
              </a:defRPr>
            </a:lvl1pPr>
            <a:lvl2pPr marL="742950" indent="-285750" eaLnBrk="0" hangingPunct="0">
              <a:defRPr sz="2000" b="1">
                <a:solidFill>
                  <a:schemeClr val="tx1"/>
                </a:solidFill>
                <a:latin typeface="Arial" pitchFamily="34" charset="0"/>
                <a:ea typeface="Arial Unicode MS" pitchFamily="34" charset="-128"/>
                <a:cs typeface="Arial Unicode MS" pitchFamily="34" charset="-128"/>
              </a:defRPr>
            </a:lvl2pPr>
            <a:lvl3pPr marL="1143000" indent="-228600" eaLnBrk="0" hangingPunct="0">
              <a:defRPr sz="2000" b="1">
                <a:solidFill>
                  <a:schemeClr val="tx1"/>
                </a:solidFill>
                <a:latin typeface="Arial" pitchFamily="34" charset="0"/>
                <a:ea typeface="Arial Unicode MS" pitchFamily="34" charset="-128"/>
                <a:cs typeface="Arial Unicode MS" pitchFamily="34" charset="-128"/>
              </a:defRPr>
            </a:lvl3pPr>
            <a:lvl4pPr marL="1600200" indent="-228600" eaLnBrk="0" hangingPunct="0">
              <a:defRPr sz="2000" b="1">
                <a:solidFill>
                  <a:schemeClr val="tx1"/>
                </a:solidFill>
                <a:latin typeface="Arial" pitchFamily="34" charset="0"/>
                <a:ea typeface="Arial Unicode MS" pitchFamily="34" charset="-128"/>
                <a:cs typeface="Arial Unicode MS" pitchFamily="34" charset="-128"/>
              </a:defRPr>
            </a:lvl4pPr>
            <a:lvl5pPr marL="2057400" indent="-228600" eaLnBrk="0" hangingPunct="0">
              <a:defRPr sz="2000"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b="1">
                <a:solidFill>
                  <a:schemeClr val="tx1"/>
                </a:solidFill>
                <a:latin typeface="Arial" pitchFamily="34" charset="0"/>
                <a:ea typeface="Arial Unicode MS" pitchFamily="34" charset="-128"/>
                <a:cs typeface="Arial Unicode MS" pitchFamily="34" charset="-128"/>
              </a:defRPr>
            </a:lvl9pPr>
          </a:lstStyle>
          <a:p>
            <a:pPr marL="0" indent="0" fontAlgn="base">
              <a:lnSpc>
                <a:spcPct val="95000"/>
              </a:lnSpc>
              <a:spcBef>
                <a:spcPct val="0"/>
              </a:spcBef>
              <a:spcAft>
                <a:spcPct val="35000"/>
              </a:spcAft>
              <a:buClr>
                <a:srgbClr val="E87722"/>
              </a:buClr>
            </a:pPr>
            <a:r>
              <a:rPr lang="en-US" sz="1800" b="0" dirty="0">
                <a:solidFill>
                  <a:srgbClr val="FFFFFF"/>
                </a:solidFill>
              </a:rPr>
              <a:t>Use </a:t>
            </a:r>
            <a:r>
              <a:rPr lang="en-US" sz="1800" b="0" dirty="0" smtClean="0">
                <a:solidFill>
                  <a:srgbClr val="FFFFFF"/>
                </a:solidFill>
              </a:rPr>
              <a:t>your </a:t>
            </a:r>
            <a:r>
              <a:rPr lang="en-US" sz="1800" b="0" dirty="0">
                <a:solidFill>
                  <a:srgbClr val="FFFFFF"/>
                </a:solidFill>
              </a:rPr>
              <a:t>HSA funds </a:t>
            </a:r>
            <a:r>
              <a:rPr lang="en-US" sz="1800" b="0" dirty="0" smtClean="0">
                <a:solidFill>
                  <a:srgbClr val="FFFFFF"/>
                </a:solidFill>
              </a:rPr>
              <a:t>now, or </a:t>
            </a:r>
            <a:r>
              <a:rPr lang="en-US" sz="1800" b="0" dirty="0">
                <a:solidFill>
                  <a:srgbClr val="FFFFFF"/>
                </a:solidFill>
              </a:rPr>
              <a:t>save </a:t>
            </a:r>
            <a:r>
              <a:rPr lang="en-US" sz="1800" b="0" dirty="0" smtClean="0">
                <a:solidFill>
                  <a:srgbClr val="FFFFFF"/>
                </a:solidFill>
              </a:rPr>
              <a:t>for </a:t>
            </a:r>
            <a:r>
              <a:rPr lang="en-US" sz="1800" b="0" dirty="0">
                <a:solidFill>
                  <a:srgbClr val="FFFFFF"/>
                </a:solidFill>
              </a:rPr>
              <a:t>the future</a:t>
            </a:r>
          </a:p>
        </p:txBody>
      </p:sp>
    </p:spTree>
    <p:custDataLst>
      <p:tags r:id="rId2"/>
    </p:custDataLst>
    <p:extLst>
      <p:ext uri="{BB962C8B-B14F-4D97-AF65-F5344CB8AC3E}">
        <p14:creationId xmlns:p14="http://schemas.microsoft.com/office/powerpoint/2010/main" val="2956866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Slide Number Placeholder 2"/>
          <p:cNvSpPr>
            <a:spLocks noGrp="1"/>
          </p:cNvSpPr>
          <p:nvPr>
            <p:ph type="sldNum" sz="quarter" idx="12"/>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31BBED35-82AA-4520-A69F-ABFBFC4A6707}" type="slidenum">
              <a:rPr sz="800" smtClean="0">
                <a:solidFill>
                  <a:srgbClr val="55565A"/>
                </a:solidFill>
              </a:rPr>
              <a:pPr>
                <a:buClr>
                  <a:srgbClr val="E87722"/>
                </a:buClr>
              </a:pPr>
              <a:t>28</a:t>
            </a:fld>
            <a:endParaRPr sz="800" smtClean="0">
              <a:solidFill>
                <a:srgbClr val="55565A"/>
              </a:solidFill>
            </a:endParaRPr>
          </a:p>
        </p:txBody>
      </p:sp>
      <p:sp>
        <p:nvSpPr>
          <p:cNvPr id="24579" name="Rectangle 2"/>
          <p:cNvSpPr>
            <a:spLocks noGrp="1" noChangeArrowheads="1"/>
          </p:cNvSpPr>
          <p:nvPr>
            <p:ph type="title"/>
          </p:nvPr>
        </p:nvSpPr>
        <p:spPr/>
        <p:txBody>
          <a:bodyPr/>
          <a:lstStyle/>
          <a:p>
            <a:pPr eaLnBrk="1" hangingPunct="1"/>
            <a:r>
              <a:rPr lang="en-US" dirty="0" smtClean="0"/>
              <a:t>How to make deposits into your Health Savings Account</a:t>
            </a:r>
          </a:p>
        </p:txBody>
      </p:sp>
      <p:sp>
        <p:nvSpPr>
          <p:cNvPr id="10" name="Rectangle 4"/>
          <p:cNvSpPr>
            <a:spLocks noChangeArrowheads="1"/>
          </p:cNvSpPr>
          <p:nvPr/>
        </p:nvSpPr>
        <p:spPr>
          <a:xfrm>
            <a:off x="2143126" y="1465263"/>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lnSpc>
                <a:spcPct val="95000"/>
              </a:lnSpc>
              <a:spcBef>
                <a:spcPct val="0"/>
              </a:spcBef>
              <a:spcAft>
                <a:spcPct val="35000"/>
              </a:spcAft>
              <a:buClr>
                <a:srgbClr val="E87722"/>
              </a:buClr>
            </a:pPr>
            <a:r>
              <a:rPr lang="en-US" b="1" dirty="0" smtClean="0">
                <a:solidFill>
                  <a:srgbClr val="55565A"/>
                </a:solidFill>
                <a:ea typeface="Arial Unicode MS" pitchFamily="34" charset="-128"/>
                <a:cs typeface="Arial Unicode MS" pitchFamily="34" charset="-128"/>
              </a:rPr>
              <a:t>Contribute via payroll deductions at Gettysburg College and save on FICA taxes. </a:t>
            </a:r>
            <a:r>
              <a:rPr lang="en-US" b="1" i="1" u="sng" dirty="0" smtClean="0">
                <a:solidFill>
                  <a:srgbClr val="55565A"/>
                </a:solidFill>
                <a:ea typeface="Arial Unicode MS" pitchFamily="34" charset="-128"/>
                <a:cs typeface="Arial Unicode MS" pitchFamily="34" charset="-128"/>
              </a:rPr>
              <a:t>This is the easiest way to save!</a:t>
            </a:r>
            <a:r>
              <a:rPr lang="en-US" b="1" dirty="0">
                <a:solidFill>
                  <a:srgbClr val="55565A"/>
                </a:solidFill>
                <a:ea typeface="Arial Unicode MS" pitchFamily="34" charset="-128"/>
                <a:cs typeface="Arial Unicode MS" pitchFamily="34" charset="-128"/>
              </a:rPr>
              <a:t> </a:t>
            </a:r>
            <a:r>
              <a:rPr lang="en-US" b="1" dirty="0" smtClean="0">
                <a:solidFill>
                  <a:srgbClr val="55565A"/>
                </a:solidFill>
                <a:ea typeface="Arial Unicode MS" pitchFamily="34" charset="-128"/>
                <a:cs typeface="Arial Unicode MS" pitchFamily="34" charset="-128"/>
              </a:rPr>
              <a:t>You can change your contribution throughout the year. </a:t>
            </a:r>
            <a:endParaRPr lang="en-US" b="1" i="1" u="sng" dirty="0">
              <a:solidFill>
                <a:srgbClr val="55565A"/>
              </a:solidFill>
              <a:ea typeface="Arial Unicode MS" pitchFamily="34" charset="-128"/>
              <a:cs typeface="Arial Unicode MS" pitchFamily="34" charset="-128"/>
            </a:endParaRPr>
          </a:p>
        </p:txBody>
      </p:sp>
      <p:sp>
        <p:nvSpPr>
          <p:cNvPr id="11" name="Rectangle 5"/>
          <p:cNvSpPr>
            <a:spLocks noChangeArrowheads="1"/>
          </p:cNvSpPr>
          <p:nvPr/>
        </p:nvSpPr>
        <p:spPr>
          <a:xfrm>
            <a:off x="455613" y="1465263"/>
            <a:ext cx="1600200" cy="1096962"/>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fontAlgn="base" hangingPunct="0">
              <a:lnSpc>
                <a:spcPct val="95000"/>
              </a:lnSpc>
              <a:spcBef>
                <a:spcPct val="0"/>
              </a:spcBef>
              <a:spcAft>
                <a:spcPct val="35000"/>
              </a:spcAft>
              <a:defRPr/>
            </a:pPr>
            <a:r>
              <a:rPr lang="en-US" sz="1400" b="1">
                <a:solidFill>
                  <a:srgbClr val="FFFFFF"/>
                </a:solidFill>
                <a:ea typeface="ＭＳ Ｐゴシック" charset="0"/>
                <a:cs typeface="Arial Unicode MS" pitchFamily="34" charset="-128"/>
              </a:rPr>
              <a:t>Payroll </a:t>
            </a:r>
            <a:r>
              <a:rPr lang="en-US" sz="1400" b="1" smtClean="0">
                <a:solidFill>
                  <a:srgbClr val="FFFFFF"/>
                </a:solidFill>
                <a:ea typeface="ＭＳ Ｐゴシック" charset="0"/>
                <a:cs typeface="Arial Unicode MS" pitchFamily="34" charset="-128"/>
              </a:rPr>
              <a:t/>
            </a:r>
            <a:br>
              <a:rPr lang="en-US" sz="1400" b="1" smtClean="0">
                <a:solidFill>
                  <a:srgbClr val="FFFFFF"/>
                </a:solidFill>
                <a:ea typeface="ＭＳ Ｐゴシック" charset="0"/>
                <a:cs typeface="Arial Unicode MS" pitchFamily="34" charset="-128"/>
              </a:rPr>
            </a:br>
            <a:r>
              <a:rPr lang="en-US" sz="1400" b="1" smtClean="0">
                <a:solidFill>
                  <a:srgbClr val="FFFFFF"/>
                </a:solidFill>
                <a:ea typeface="ＭＳ Ｐゴシック" charset="0"/>
                <a:cs typeface="Arial Unicode MS" pitchFamily="34" charset="-128"/>
              </a:rPr>
              <a:t>deduction</a:t>
            </a:r>
            <a:endParaRPr lang="en-US" sz="1400" b="1">
              <a:solidFill>
                <a:srgbClr val="FFFFFF"/>
              </a:solidFill>
              <a:ea typeface="ＭＳ Ｐゴシック" charset="0"/>
              <a:cs typeface="Arial Unicode MS" pitchFamily="34" charset="-128"/>
            </a:endParaRPr>
          </a:p>
        </p:txBody>
      </p:sp>
      <p:sp>
        <p:nvSpPr>
          <p:cNvPr id="12" name="Rectangle 12"/>
          <p:cNvSpPr>
            <a:spLocks noChangeArrowheads="1"/>
          </p:cNvSpPr>
          <p:nvPr/>
        </p:nvSpPr>
        <p:spPr>
          <a:xfrm>
            <a:off x="2143126" y="2728913"/>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lnSpc>
                <a:spcPct val="95000"/>
              </a:lnSpc>
              <a:spcBef>
                <a:spcPct val="0"/>
              </a:spcBef>
              <a:spcAft>
                <a:spcPct val="35000"/>
              </a:spcAft>
              <a:buClr>
                <a:srgbClr val="E87722"/>
              </a:buClr>
            </a:pPr>
            <a:endParaRPr lang="en-US" sz="1400" dirty="0" smtClean="0">
              <a:solidFill>
                <a:srgbClr val="55565A"/>
              </a:solidFill>
              <a:ea typeface="Arial Unicode MS" pitchFamily="34" charset="-128"/>
              <a:cs typeface="Arial Unicode MS" pitchFamily="34" charset="-128"/>
            </a:endParaRPr>
          </a:p>
          <a:p>
            <a:pPr fontAlgn="base">
              <a:lnSpc>
                <a:spcPct val="95000"/>
              </a:lnSpc>
              <a:spcBef>
                <a:spcPct val="0"/>
              </a:spcBef>
              <a:spcAft>
                <a:spcPct val="35000"/>
              </a:spcAft>
              <a:buClr>
                <a:srgbClr val="E87722"/>
              </a:buClr>
            </a:pPr>
            <a:r>
              <a:rPr lang="en-US" b="1" dirty="0" smtClean="0">
                <a:solidFill>
                  <a:srgbClr val="55565A"/>
                </a:solidFill>
                <a:ea typeface="Arial Unicode MS" pitchFamily="34" charset="-128"/>
                <a:cs typeface="Arial Unicode MS" pitchFamily="34" charset="-128"/>
              </a:rPr>
              <a:t>Arrange a one time or recurring electronic </a:t>
            </a:r>
            <a:r>
              <a:rPr lang="en-US" b="1" dirty="0">
                <a:solidFill>
                  <a:srgbClr val="55565A"/>
                </a:solidFill>
                <a:ea typeface="Arial Unicode MS" pitchFamily="34" charset="-128"/>
                <a:cs typeface="Arial Unicode MS" pitchFamily="34" charset="-128"/>
              </a:rPr>
              <a:t>transfer from an account at </a:t>
            </a:r>
            <a:r>
              <a:rPr lang="en-US" b="1" dirty="0" smtClean="0">
                <a:solidFill>
                  <a:srgbClr val="55565A"/>
                </a:solidFill>
                <a:ea typeface="Arial Unicode MS" pitchFamily="34" charset="-128"/>
                <a:cs typeface="Arial Unicode MS" pitchFamily="34" charset="-128"/>
              </a:rPr>
              <a:t>another financial institution. </a:t>
            </a:r>
            <a:endParaRPr lang="en-US" b="1" dirty="0">
              <a:solidFill>
                <a:srgbClr val="55565A"/>
              </a:solidFill>
              <a:ea typeface="Arial Unicode MS" pitchFamily="34" charset="-128"/>
              <a:cs typeface="Arial Unicode MS" pitchFamily="34" charset="-128"/>
            </a:endParaRPr>
          </a:p>
          <a:p>
            <a:pPr fontAlgn="base">
              <a:lnSpc>
                <a:spcPct val="95000"/>
              </a:lnSpc>
              <a:spcBef>
                <a:spcPct val="0"/>
              </a:spcBef>
              <a:spcAft>
                <a:spcPct val="35000"/>
              </a:spcAft>
              <a:buClr>
                <a:srgbClr val="E87722"/>
              </a:buClr>
            </a:pPr>
            <a:endParaRPr lang="en-US" sz="1400" dirty="0">
              <a:solidFill>
                <a:srgbClr val="55565A"/>
              </a:solidFill>
              <a:ea typeface="Arial Unicode MS" pitchFamily="34" charset="-128"/>
              <a:cs typeface="Arial Unicode MS" pitchFamily="34" charset="-128"/>
            </a:endParaRPr>
          </a:p>
        </p:txBody>
      </p:sp>
      <p:sp>
        <p:nvSpPr>
          <p:cNvPr id="13" name="Rectangle 13"/>
          <p:cNvSpPr>
            <a:spLocks noChangeArrowheads="1"/>
          </p:cNvSpPr>
          <p:nvPr/>
        </p:nvSpPr>
        <p:spPr>
          <a:xfrm>
            <a:off x="455613" y="2728913"/>
            <a:ext cx="1600200" cy="1096962"/>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fontAlgn="base" hangingPunct="0">
              <a:lnSpc>
                <a:spcPct val="95000"/>
              </a:lnSpc>
              <a:spcBef>
                <a:spcPct val="0"/>
              </a:spcBef>
              <a:spcAft>
                <a:spcPct val="35000"/>
              </a:spcAft>
              <a:defRPr/>
            </a:pPr>
            <a:r>
              <a:rPr lang="en-US" sz="1400" b="1" dirty="0" smtClean="0">
                <a:solidFill>
                  <a:srgbClr val="FFFFFF"/>
                </a:solidFill>
                <a:ea typeface="ＭＳ Ｐゴシック" charset="0"/>
                <a:cs typeface="Arial Unicode MS" pitchFamily="34" charset="-128"/>
              </a:rPr>
              <a:t>Contribute online</a:t>
            </a:r>
            <a:endParaRPr lang="en-US" sz="1400" b="1" dirty="0">
              <a:solidFill>
                <a:srgbClr val="FFFFFF"/>
              </a:solidFill>
              <a:ea typeface="ＭＳ Ｐゴシック" charset="0"/>
              <a:cs typeface="Arial Unicode MS" pitchFamily="34" charset="-128"/>
            </a:endParaRPr>
          </a:p>
        </p:txBody>
      </p:sp>
      <p:sp>
        <p:nvSpPr>
          <p:cNvPr id="14" name="Rectangle 15"/>
          <p:cNvSpPr>
            <a:spLocks noChangeArrowheads="1"/>
          </p:cNvSpPr>
          <p:nvPr/>
        </p:nvSpPr>
        <p:spPr>
          <a:xfrm>
            <a:off x="2143126" y="3994150"/>
            <a:ext cx="6542088" cy="1096963"/>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lnSpc>
                <a:spcPct val="95000"/>
              </a:lnSpc>
              <a:spcBef>
                <a:spcPct val="0"/>
              </a:spcBef>
              <a:spcAft>
                <a:spcPct val="35000"/>
              </a:spcAft>
              <a:buClr>
                <a:srgbClr val="E87722"/>
              </a:buClr>
            </a:pPr>
            <a:r>
              <a:rPr lang="en-US" b="1" dirty="0" smtClean="0">
                <a:solidFill>
                  <a:srgbClr val="55565A"/>
                </a:solidFill>
                <a:ea typeface="Arial Unicode MS" pitchFamily="34" charset="-128"/>
                <a:cs typeface="Arial Unicode MS" pitchFamily="34" charset="-128"/>
              </a:rPr>
              <a:t>Deposit </a:t>
            </a:r>
            <a:r>
              <a:rPr lang="en-US" b="1" dirty="0">
                <a:solidFill>
                  <a:srgbClr val="55565A"/>
                </a:solidFill>
                <a:ea typeface="Arial Unicode MS" pitchFamily="34" charset="-128"/>
                <a:cs typeface="Arial Unicode MS" pitchFamily="34" charset="-128"/>
              </a:rPr>
              <a:t>additional dollars into your account by </a:t>
            </a:r>
            <a:r>
              <a:rPr lang="en-US" b="1" dirty="0" smtClean="0">
                <a:solidFill>
                  <a:srgbClr val="55565A"/>
                </a:solidFill>
                <a:ea typeface="Arial Unicode MS" pitchFamily="34" charset="-128"/>
                <a:cs typeface="Arial Unicode MS" pitchFamily="34" charset="-128"/>
              </a:rPr>
              <a:t>mailing in a check. </a:t>
            </a:r>
            <a:endParaRPr lang="en-US" b="1" dirty="0">
              <a:solidFill>
                <a:srgbClr val="55565A"/>
              </a:solidFill>
              <a:ea typeface="Arial Unicode MS" pitchFamily="34" charset="-128"/>
              <a:cs typeface="Arial Unicode MS" pitchFamily="34" charset="-128"/>
            </a:endParaRPr>
          </a:p>
        </p:txBody>
      </p:sp>
      <p:sp>
        <p:nvSpPr>
          <p:cNvPr id="15" name="Rectangle 16"/>
          <p:cNvSpPr>
            <a:spLocks noChangeArrowheads="1"/>
          </p:cNvSpPr>
          <p:nvPr/>
        </p:nvSpPr>
        <p:spPr>
          <a:xfrm>
            <a:off x="455613" y="3994150"/>
            <a:ext cx="1600200" cy="1096963"/>
          </a:xfrm>
          <a:prstGeom prst="rect">
            <a:avLst/>
          </a:prstGeom>
          <a:solidFill>
            <a:schemeClr val="bg1">
              <a:lumMod val="75000"/>
            </a:schemeClr>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fontAlgn="base" hangingPunct="0">
              <a:lnSpc>
                <a:spcPct val="95000"/>
              </a:lnSpc>
              <a:spcBef>
                <a:spcPct val="0"/>
              </a:spcBef>
              <a:spcAft>
                <a:spcPct val="35000"/>
              </a:spcAft>
              <a:defRPr/>
            </a:pPr>
            <a:r>
              <a:rPr lang="en-US" sz="1400" b="1" dirty="0">
                <a:solidFill>
                  <a:srgbClr val="FFFFFF"/>
                </a:solidFill>
                <a:ea typeface="ＭＳ Ｐゴシック" charset="0"/>
                <a:cs typeface="Arial Unicode MS" pitchFamily="34" charset="-128"/>
              </a:rPr>
              <a:t>Mail a check</a:t>
            </a:r>
          </a:p>
        </p:txBody>
      </p:sp>
      <p:sp>
        <p:nvSpPr>
          <p:cNvPr id="16" name="Rectangle 4"/>
          <p:cNvSpPr>
            <a:spLocks noChangeArrowheads="1"/>
          </p:cNvSpPr>
          <p:nvPr/>
        </p:nvSpPr>
        <p:spPr>
          <a:xfrm>
            <a:off x="455613" y="5621924"/>
            <a:ext cx="8104493" cy="306334"/>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lnSpc>
                <a:spcPct val="95000"/>
              </a:lnSpc>
              <a:spcBef>
                <a:spcPct val="0"/>
              </a:spcBef>
              <a:spcAft>
                <a:spcPct val="35000"/>
              </a:spcAft>
              <a:buClr>
                <a:srgbClr val="E87722"/>
              </a:buClr>
            </a:pPr>
            <a:r>
              <a:rPr lang="en-US" sz="1400" dirty="0" smtClean="0">
                <a:solidFill>
                  <a:srgbClr val="55565A"/>
                </a:solidFill>
                <a:ea typeface="Arial Unicode MS" pitchFamily="34" charset="-128"/>
                <a:cs typeface="Arial Unicode MS" pitchFamily="34" charset="-128"/>
              </a:rPr>
              <a:t>You can make HSA deposits until April 15</a:t>
            </a:r>
            <a:r>
              <a:rPr lang="en-US" sz="1400" baseline="30000" dirty="0" smtClean="0">
                <a:solidFill>
                  <a:srgbClr val="55565A"/>
                </a:solidFill>
                <a:ea typeface="Arial Unicode MS" pitchFamily="34" charset="-128"/>
                <a:cs typeface="Arial Unicode MS" pitchFamily="34" charset="-128"/>
              </a:rPr>
              <a:t>th</a:t>
            </a:r>
            <a:r>
              <a:rPr lang="en-US" sz="1400" dirty="0" smtClean="0">
                <a:solidFill>
                  <a:srgbClr val="55565A"/>
                </a:solidFill>
                <a:ea typeface="Arial Unicode MS" pitchFamily="34" charset="-128"/>
                <a:cs typeface="Arial Unicode MS" pitchFamily="34" charset="-128"/>
              </a:rPr>
              <a:t>  in </a:t>
            </a:r>
            <a:r>
              <a:rPr lang="en-US" sz="1400" dirty="0">
                <a:solidFill>
                  <a:srgbClr val="55565A"/>
                </a:solidFill>
                <a:ea typeface="Arial Unicode MS" pitchFamily="34" charset="-128"/>
                <a:cs typeface="Arial Unicode MS" pitchFamily="34" charset="-128"/>
              </a:rPr>
              <a:t>order to realize tax savings for the prior year</a:t>
            </a:r>
          </a:p>
        </p:txBody>
      </p:sp>
    </p:spTree>
    <p:custDataLst>
      <p:tags r:id="rId2"/>
    </p:custDataLst>
    <p:extLst>
      <p:ext uri="{BB962C8B-B14F-4D97-AF65-F5344CB8AC3E}">
        <p14:creationId xmlns:p14="http://schemas.microsoft.com/office/powerpoint/2010/main" val="9285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rLst="">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rLs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rLst="">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rLs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rLst="">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rLs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2F019E76-4091-4B7C-B234-42E5891F1654}" type="slidenum">
              <a:rPr sz="800" smtClean="0">
                <a:solidFill>
                  <a:srgbClr val="55565A"/>
                </a:solidFill>
              </a:rPr>
              <a:pPr>
                <a:buClr>
                  <a:srgbClr val="E87722"/>
                </a:buClr>
              </a:pPr>
              <a:t>29</a:t>
            </a:fld>
            <a:endParaRPr sz="800" smtClean="0">
              <a:solidFill>
                <a:srgbClr val="55565A"/>
              </a:solidFill>
            </a:endParaRPr>
          </a:p>
        </p:txBody>
      </p:sp>
      <p:sp>
        <p:nvSpPr>
          <p:cNvPr id="13315" name="Rectangle 2"/>
          <p:cNvSpPr>
            <a:spLocks noGrp="1" noChangeArrowheads="1"/>
          </p:cNvSpPr>
          <p:nvPr>
            <p:ph type="title"/>
          </p:nvPr>
        </p:nvSpPr>
        <p:spPr>
          <a:xfrm>
            <a:off x="381000" y="304801"/>
            <a:ext cx="8763000" cy="620358"/>
          </a:xfrm>
        </p:spPr>
        <p:txBody>
          <a:bodyPr/>
          <a:lstStyle/>
          <a:p>
            <a:r>
              <a:rPr lang="en-US" dirty="0" smtClean="0"/>
              <a:t>Contribution limits for your Health Savings Account</a:t>
            </a:r>
          </a:p>
        </p:txBody>
      </p:sp>
      <p:sp>
        <p:nvSpPr>
          <p:cNvPr id="59395" name="Rectangle 4"/>
          <p:cNvSpPr>
            <a:spLocks noChangeArrowheads="1"/>
          </p:cNvSpPr>
          <p:nvPr/>
        </p:nvSpPr>
        <p:spPr>
          <a:xfrm>
            <a:off x="2143126" y="1553990"/>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lnSpc>
                <a:spcPct val="95000"/>
              </a:lnSpc>
              <a:spcBef>
                <a:spcPct val="0"/>
              </a:spcBef>
              <a:spcAft>
                <a:spcPct val="35000"/>
              </a:spcAft>
              <a:buClr>
                <a:srgbClr val="E87722"/>
              </a:buClr>
            </a:pPr>
            <a:r>
              <a:rPr lang="en-US" b="1" dirty="0">
                <a:solidFill>
                  <a:srgbClr val="55565A"/>
                </a:solidFill>
                <a:ea typeface="Arial Unicode MS" pitchFamily="34" charset="-128"/>
                <a:cs typeface="Arial Unicode MS" pitchFamily="34" charset="-128"/>
              </a:rPr>
              <a:t>The IRS determines how much you can </a:t>
            </a:r>
            <a:r>
              <a:rPr lang="en-US" b="1" dirty="0" smtClean="0">
                <a:solidFill>
                  <a:srgbClr val="55565A"/>
                </a:solidFill>
                <a:ea typeface="Arial Unicode MS" pitchFamily="34" charset="-128"/>
                <a:cs typeface="Arial Unicode MS" pitchFamily="34" charset="-128"/>
              </a:rPr>
              <a:t>deposit into your Health Savings Account each year. </a:t>
            </a:r>
            <a:endParaRPr lang="en-US" b="1" dirty="0">
              <a:solidFill>
                <a:srgbClr val="55565A"/>
              </a:solidFill>
              <a:ea typeface="Arial Unicode MS" pitchFamily="34" charset="-128"/>
              <a:cs typeface="Arial Unicode MS" pitchFamily="34" charset="-128"/>
            </a:endParaRPr>
          </a:p>
        </p:txBody>
      </p:sp>
      <p:sp>
        <p:nvSpPr>
          <p:cNvPr id="9" name="Rectangle 5"/>
          <p:cNvSpPr>
            <a:spLocks noChangeArrowheads="1"/>
          </p:cNvSpPr>
          <p:nvPr/>
        </p:nvSpPr>
        <p:spPr>
          <a:xfrm>
            <a:off x="455613" y="1553990"/>
            <a:ext cx="1600200" cy="1096962"/>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fontAlgn="base" hangingPunct="0">
              <a:lnSpc>
                <a:spcPct val="95000"/>
              </a:lnSpc>
              <a:spcBef>
                <a:spcPct val="0"/>
              </a:spcBef>
              <a:spcAft>
                <a:spcPct val="35000"/>
              </a:spcAft>
              <a:defRPr/>
            </a:pPr>
            <a:r>
              <a:rPr lang="en-US" sz="1600" b="1" dirty="0">
                <a:solidFill>
                  <a:srgbClr val="FFFFFF"/>
                </a:solidFill>
                <a:ea typeface="ＭＳ Ｐゴシック" charset="0"/>
                <a:cs typeface="Arial Unicode MS" pitchFamily="34" charset="-128"/>
              </a:rPr>
              <a:t>Amount</a:t>
            </a:r>
            <a:br>
              <a:rPr lang="en-US" sz="1600" b="1" dirty="0">
                <a:solidFill>
                  <a:srgbClr val="FFFFFF"/>
                </a:solidFill>
                <a:ea typeface="ＭＳ Ｐゴシック" charset="0"/>
                <a:cs typeface="Arial Unicode MS" pitchFamily="34" charset="-128"/>
              </a:rPr>
            </a:br>
            <a:r>
              <a:rPr lang="en-US" sz="1600" b="1" dirty="0">
                <a:solidFill>
                  <a:srgbClr val="FFFFFF"/>
                </a:solidFill>
                <a:ea typeface="ＭＳ Ｐゴシック" charset="0"/>
                <a:cs typeface="Arial Unicode MS" pitchFamily="34" charset="-128"/>
              </a:rPr>
              <a:t>of </a:t>
            </a:r>
            <a:r>
              <a:rPr lang="en-US" sz="1600" b="1" dirty="0" smtClean="0">
                <a:solidFill>
                  <a:srgbClr val="FFFFFF"/>
                </a:solidFill>
                <a:ea typeface="ＭＳ Ｐゴシック" charset="0"/>
                <a:cs typeface="Arial Unicode MS" pitchFamily="34" charset="-128"/>
              </a:rPr>
              <a:t>contribution</a:t>
            </a:r>
            <a:endParaRPr lang="en-US" sz="1600" b="1" dirty="0">
              <a:solidFill>
                <a:srgbClr val="FFFFFF"/>
              </a:solidFill>
              <a:ea typeface="ＭＳ Ｐゴシック" charset="0"/>
              <a:cs typeface="Arial Unicode MS" pitchFamily="34" charset="-128"/>
            </a:endParaRPr>
          </a:p>
        </p:txBody>
      </p:sp>
      <p:sp>
        <p:nvSpPr>
          <p:cNvPr id="59399" name="Rectangle 15"/>
          <p:cNvSpPr>
            <a:spLocks noChangeArrowheads="1"/>
          </p:cNvSpPr>
          <p:nvPr/>
        </p:nvSpPr>
        <p:spPr>
          <a:xfrm>
            <a:off x="2143126" y="4889021"/>
            <a:ext cx="6715124" cy="1096963"/>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lnSpc>
                <a:spcPct val="95000"/>
              </a:lnSpc>
              <a:spcBef>
                <a:spcPct val="0"/>
              </a:spcBef>
              <a:spcAft>
                <a:spcPct val="35000"/>
              </a:spcAft>
              <a:buClr>
                <a:srgbClr val="E87722"/>
              </a:buClr>
            </a:pPr>
            <a:r>
              <a:rPr lang="en-US" b="1" dirty="0">
                <a:solidFill>
                  <a:srgbClr val="55565A"/>
                </a:solidFill>
                <a:ea typeface="Arial Unicode MS" pitchFamily="34" charset="-128"/>
                <a:cs typeface="Arial Unicode MS" pitchFamily="34" charset="-128"/>
              </a:rPr>
              <a:t>Those 55 years of age or higher, but not yet </a:t>
            </a:r>
            <a:r>
              <a:rPr lang="en-US" b="1" dirty="0" smtClean="0">
                <a:solidFill>
                  <a:srgbClr val="55565A"/>
                </a:solidFill>
                <a:ea typeface="Arial Unicode MS" pitchFamily="34" charset="-128"/>
                <a:cs typeface="Arial Unicode MS" pitchFamily="34" charset="-128"/>
              </a:rPr>
              <a:t>enrolled in Medicare, can </a:t>
            </a:r>
            <a:r>
              <a:rPr lang="en-US" b="1" dirty="0">
                <a:solidFill>
                  <a:srgbClr val="55565A"/>
                </a:solidFill>
                <a:ea typeface="Arial Unicode MS" pitchFamily="34" charset="-128"/>
                <a:cs typeface="Arial Unicode MS" pitchFamily="34" charset="-128"/>
              </a:rPr>
              <a:t>fund an additional $1,000/year </a:t>
            </a:r>
            <a:r>
              <a:rPr lang="en-US" altLang="en-US" b="1" dirty="0">
                <a:solidFill>
                  <a:srgbClr val="55565A"/>
                </a:solidFill>
                <a:ea typeface="Arial Unicode MS" pitchFamily="34" charset="-128"/>
                <a:cs typeface="Arial Unicode MS" pitchFamily="34" charset="-128"/>
              </a:rPr>
              <a:t>“</a:t>
            </a:r>
            <a:r>
              <a:rPr lang="en-US" b="1" dirty="0">
                <a:solidFill>
                  <a:srgbClr val="55565A"/>
                </a:solidFill>
                <a:ea typeface="Arial Unicode MS" pitchFamily="34" charset="-128"/>
                <a:cs typeface="Arial Unicode MS" pitchFamily="34" charset="-128"/>
              </a:rPr>
              <a:t>catch-up</a:t>
            </a:r>
            <a:r>
              <a:rPr lang="en-US" altLang="en-US" b="1" dirty="0">
                <a:solidFill>
                  <a:srgbClr val="55565A"/>
                </a:solidFill>
                <a:ea typeface="Arial Unicode MS" pitchFamily="34" charset="-128"/>
                <a:cs typeface="Arial Unicode MS" pitchFamily="34" charset="-128"/>
              </a:rPr>
              <a:t>”</a:t>
            </a:r>
            <a:r>
              <a:rPr lang="en-US" b="1" dirty="0">
                <a:solidFill>
                  <a:srgbClr val="55565A"/>
                </a:solidFill>
                <a:ea typeface="Arial Unicode MS" pitchFamily="34" charset="-128"/>
                <a:cs typeface="Arial Unicode MS" pitchFamily="34" charset="-128"/>
              </a:rPr>
              <a:t> </a:t>
            </a:r>
            <a:r>
              <a:rPr lang="en-US" b="1" dirty="0" smtClean="0">
                <a:solidFill>
                  <a:srgbClr val="55565A"/>
                </a:solidFill>
                <a:ea typeface="Arial Unicode MS" pitchFamily="34" charset="-128"/>
                <a:cs typeface="Arial Unicode MS" pitchFamily="34" charset="-128"/>
              </a:rPr>
              <a:t>contribution.</a:t>
            </a:r>
            <a:endParaRPr lang="en-US" b="1" dirty="0">
              <a:solidFill>
                <a:srgbClr val="55565A"/>
              </a:solidFill>
              <a:ea typeface="Arial Unicode MS" pitchFamily="34" charset="-128"/>
              <a:cs typeface="Arial Unicode MS" pitchFamily="34" charset="-128"/>
            </a:endParaRPr>
          </a:p>
        </p:txBody>
      </p:sp>
      <p:sp>
        <p:nvSpPr>
          <p:cNvPr id="13" name="Rectangle 16"/>
          <p:cNvSpPr>
            <a:spLocks noChangeArrowheads="1"/>
          </p:cNvSpPr>
          <p:nvPr/>
        </p:nvSpPr>
        <p:spPr>
          <a:xfrm>
            <a:off x="455613" y="4889021"/>
            <a:ext cx="1600200" cy="1096963"/>
          </a:xfrm>
          <a:prstGeom prst="rect">
            <a:avLst/>
          </a:prstGeom>
          <a:solidFill>
            <a:schemeClr val="bg1">
              <a:lumMod val="75000"/>
            </a:schemeClr>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fontAlgn="base" hangingPunct="0">
              <a:lnSpc>
                <a:spcPct val="95000"/>
              </a:lnSpc>
              <a:spcBef>
                <a:spcPct val="0"/>
              </a:spcBef>
              <a:spcAft>
                <a:spcPct val="35000"/>
              </a:spcAft>
              <a:defRPr/>
            </a:pPr>
            <a:r>
              <a:rPr lang="en-US" sz="1600" b="1" dirty="0">
                <a:solidFill>
                  <a:srgbClr val="FFFFFF"/>
                </a:solidFill>
                <a:ea typeface="ＭＳ Ｐゴシック" charset="0"/>
                <a:cs typeface="Arial Unicode MS" pitchFamily="34" charset="-128"/>
              </a:rPr>
              <a:t>Additional</a:t>
            </a:r>
            <a:br>
              <a:rPr lang="en-US" sz="1600" b="1" dirty="0">
                <a:solidFill>
                  <a:srgbClr val="FFFFFF"/>
                </a:solidFill>
                <a:ea typeface="ＭＳ Ｐゴシック" charset="0"/>
                <a:cs typeface="Arial Unicode MS" pitchFamily="34" charset="-128"/>
              </a:rPr>
            </a:br>
            <a:r>
              <a:rPr lang="en-US" sz="1600" b="1" dirty="0" smtClean="0">
                <a:solidFill>
                  <a:srgbClr val="FFFFFF"/>
                </a:solidFill>
                <a:ea typeface="ＭＳ Ｐゴシック" charset="0"/>
                <a:cs typeface="Arial Unicode MS" pitchFamily="34" charset="-128"/>
              </a:rPr>
              <a:t>contribution</a:t>
            </a:r>
            <a:endParaRPr lang="en-US" sz="1600" b="1" dirty="0">
              <a:solidFill>
                <a:srgbClr val="FFFFFF"/>
              </a:solidFill>
              <a:ea typeface="ＭＳ Ｐゴシック" charset="0"/>
              <a:cs typeface="Arial Unicode MS" pitchFamily="34" charset="-128"/>
            </a:endParaRPr>
          </a:p>
        </p:txBody>
      </p:sp>
      <p:sp>
        <p:nvSpPr>
          <p:cNvPr id="10" name="Rectangle 13"/>
          <p:cNvSpPr>
            <a:spLocks noChangeArrowheads="1"/>
          </p:cNvSpPr>
          <p:nvPr/>
        </p:nvSpPr>
        <p:spPr>
          <a:xfrm>
            <a:off x="463629" y="3258808"/>
            <a:ext cx="1600200" cy="1096962"/>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eaLnBrk="0" fontAlgn="base" hangingPunct="0">
              <a:lnSpc>
                <a:spcPct val="95000"/>
              </a:lnSpc>
              <a:spcBef>
                <a:spcPct val="0"/>
              </a:spcBef>
              <a:spcAft>
                <a:spcPct val="35000"/>
              </a:spcAft>
              <a:defRPr/>
            </a:pPr>
            <a:r>
              <a:rPr lang="en-US" sz="1600" b="1" dirty="0">
                <a:solidFill>
                  <a:srgbClr val="FFFFFF"/>
                </a:solidFill>
                <a:ea typeface="ＭＳ Ｐゴシック" charset="0"/>
                <a:cs typeface="Arial Unicode MS" pitchFamily="34" charset="-128"/>
              </a:rPr>
              <a:t>Contribution</a:t>
            </a:r>
            <a:br>
              <a:rPr lang="en-US" sz="1600" b="1" dirty="0">
                <a:solidFill>
                  <a:srgbClr val="FFFFFF"/>
                </a:solidFill>
                <a:ea typeface="ＭＳ Ｐゴシック" charset="0"/>
                <a:cs typeface="Arial Unicode MS" pitchFamily="34" charset="-128"/>
              </a:rPr>
            </a:br>
            <a:r>
              <a:rPr lang="en-US" sz="1600" b="1" dirty="0" smtClean="0">
                <a:solidFill>
                  <a:srgbClr val="FFFFFF"/>
                </a:solidFill>
                <a:ea typeface="ＭＳ Ｐゴシック" charset="0"/>
                <a:cs typeface="Arial Unicode MS" pitchFamily="34" charset="-128"/>
              </a:rPr>
              <a:t>rules</a:t>
            </a:r>
            <a:endParaRPr lang="en-US" sz="1600" b="1" dirty="0">
              <a:solidFill>
                <a:srgbClr val="FFFFFF"/>
              </a:solidFill>
              <a:ea typeface="ＭＳ Ｐゴシック" charset="0"/>
              <a:cs typeface="Arial Unicode MS" pitchFamily="34" charset="-128"/>
            </a:endParaRPr>
          </a:p>
        </p:txBody>
      </p:sp>
      <p:sp>
        <p:nvSpPr>
          <p:cNvPr id="14" name="Rectangle 12"/>
          <p:cNvSpPr>
            <a:spLocks noChangeArrowheads="1"/>
          </p:cNvSpPr>
          <p:nvPr/>
        </p:nvSpPr>
        <p:spPr>
          <a:xfrm>
            <a:off x="2151142" y="3270840"/>
            <a:ext cx="6542088" cy="1096962"/>
          </a:xfrm>
          <a:prstGeom prst="rect">
            <a:avLst/>
          </a:prstGeom>
          <a:gradFill rotWithShape="1">
            <a:gsLst>
              <a:gs pos="0">
                <a:srgbClr val="CDCFD1"/>
              </a:gs>
              <a:gs pos="100000">
                <a:srgbClr val="FFFFFF"/>
              </a:gs>
            </a:gsLst>
            <a:lin ang="0" scaled="1"/>
            <a:tileRect/>
          </a:gradFill>
          <a:ln>
            <a:noFill/>
          </a:ln>
          <a:extLst>
            <a:ext uri="{91240B29-F687-4F45-9708-019B960494DF}">
              <a14:hiddenLine xmlns:a14="http://schemas.microsoft.com/office/drawing/2010/main" w="12700">
                <a:solidFill>
                  <a:srgbClr val="000000"/>
                </a:solidFill>
                <a:miter lim="800000"/>
                <a:headEnd/>
                <a:tailEnd/>
              </a14:hiddenLine>
            </a:ext>
          </a:extLst>
        </p:spPr>
        <p:txBody>
          <a:bodyPr lIns="228600" tIns="91440" rIns="0" bIns="91440" anchor="ctr"/>
          <a:lstStyle/>
          <a:p>
            <a:pPr fontAlgn="base">
              <a:spcBef>
                <a:spcPct val="0"/>
              </a:spcBef>
              <a:spcAft>
                <a:spcPct val="0"/>
              </a:spcAft>
            </a:pPr>
            <a:r>
              <a:rPr lang="en-US" b="1" dirty="0">
                <a:solidFill>
                  <a:srgbClr val="55565A"/>
                </a:solidFill>
                <a:ea typeface="ＭＳ Ｐゴシック" pitchFamily="34" charset="-128"/>
                <a:cs typeface="Arial Unicode MS" pitchFamily="34" charset="-128"/>
              </a:rPr>
              <a:t>In </a:t>
            </a:r>
            <a:r>
              <a:rPr lang="en-US" b="1" dirty="0" smtClean="0">
                <a:solidFill>
                  <a:srgbClr val="55565A"/>
                </a:solidFill>
                <a:ea typeface="ＭＳ Ｐゴシック" pitchFamily="34" charset="-128"/>
                <a:cs typeface="Arial Unicode MS" pitchFamily="34" charset="-128"/>
              </a:rPr>
              <a:t>2019, contribution limits are </a:t>
            </a:r>
            <a:r>
              <a:rPr lang="en-US" b="1" dirty="0">
                <a:solidFill>
                  <a:srgbClr val="55565A"/>
                </a:solidFill>
                <a:ea typeface="ＭＳ Ｐゴシック" pitchFamily="34" charset="-128"/>
                <a:cs typeface="Arial Unicode MS" pitchFamily="34" charset="-128"/>
              </a:rPr>
              <a:t>$</a:t>
            </a:r>
            <a:r>
              <a:rPr lang="en-US" b="1" dirty="0" smtClean="0">
                <a:solidFill>
                  <a:srgbClr val="55565A"/>
                </a:solidFill>
                <a:ea typeface="ＭＳ Ｐゴシック" pitchFamily="34" charset="-128"/>
                <a:cs typeface="Arial Unicode MS" pitchFamily="34" charset="-128"/>
              </a:rPr>
              <a:t>3,500 for individual coverage and up </a:t>
            </a:r>
            <a:r>
              <a:rPr lang="en-US" b="1" dirty="0">
                <a:solidFill>
                  <a:srgbClr val="55565A"/>
                </a:solidFill>
                <a:ea typeface="ＭＳ Ｐゴシック" pitchFamily="34" charset="-128"/>
                <a:cs typeface="Arial Unicode MS" pitchFamily="34" charset="-128"/>
              </a:rPr>
              <a:t>to </a:t>
            </a:r>
            <a:r>
              <a:rPr lang="en-US" b="1" dirty="0" smtClean="0">
                <a:solidFill>
                  <a:srgbClr val="55565A"/>
                </a:solidFill>
                <a:ea typeface="ＭＳ Ｐゴシック" pitchFamily="34" charset="-128"/>
                <a:cs typeface="Arial Unicode MS" pitchFamily="34" charset="-128"/>
              </a:rPr>
              <a:t>$7,000 for family coverage. </a:t>
            </a:r>
            <a:r>
              <a:rPr lang="en-US" b="1" dirty="0">
                <a:solidFill>
                  <a:srgbClr val="55565A"/>
                </a:solidFill>
                <a:ea typeface="ＭＳ Ｐゴシック" pitchFamily="34" charset="-128"/>
                <a:cs typeface="Arial Unicode MS" pitchFamily="34" charset="-128"/>
              </a:rPr>
              <a:t>This includes contributions </a:t>
            </a:r>
            <a:r>
              <a:rPr lang="en-US" b="1" dirty="0" smtClean="0">
                <a:solidFill>
                  <a:srgbClr val="55565A"/>
                </a:solidFill>
                <a:ea typeface="ＭＳ Ｐゴシック" pitchFamily="34" charset="-128"/>
                <a:cs typeface="Arial Unicode MS" pitchFamily="34" charset="-128"/>
              </a:rPr>
              <a:t>from Gettysburg College. </a:t>
            </a:r>
            <a:endParaRPr lang="en-US" b="1" dirty="0">
              <a:solidFill>
                <a:srgbClr val="55565A"/>
              </a:solidFill>
              <a:ea typeface="ＭＳ Ｐゴシック" pitchFamily="34" charset="-128"/>
              <a:cs typeface="Arial Unicode MS" pitchFamily="34" charset="-128"/>
            </a:endParaRPr>
          </a:p>
        </p:txBody>
      </p:sp>
    </p:spTree>
    <p:custDataLst>
      <p:tags r:id="rId2"/>
    </p:custDataLst>
    <p:extLst>
      <p:ext uri="{BB962C8B-B14F-4D97-AF65-F5344CB8AC3E}">
        <p14:creationId xmlns:p14="http://schemas.microsoft.com/office/powerpoint/2010/main" val="80966293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rLst="">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395"/>
                                        </p:tgtEl>
                                        <p:attrNameLst>
                                          <p:attrName>style.visibility</p:attrName>
                                        </p:attrNameLst>
                                      </p:cBhvr>
                                      <p:to>
                                        <p:strVal val="visible"/>
                                      </p:to>
                                    </p:set>
                                    <p:animEffect transition="in" filter="fade" prLst="">
                                      <p:cBhvr>
                                        <p:cTn id="10" dur="500"/>
                                        <p:tgtEl>
                                          <p:spTgt spid="593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rLst="">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rLs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rLst="">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9399"/>
                                        </p:tgtEl>
                                        <p:attrNameLst>
                                          <p:attrName>style.visibility</p:attrName>
                                        </p:attrNameLst>
                                      </p:cBhvr>
                                      <p:to>
                                        <p:strVal val="visible"/>
                                      </p:to>
                                    </p:set>
                                    <p:animEffect transition="in" filter="fade" prLst="">
                                      <p:cBhvr>
                                        <p:cTn id="26"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9" grpId="0" animBg="1"/>
      <p:bldP spid="59399" grpId="0" animBg="1"/>
      <p:bldP spid="13" grpId="0" animBg="1"/>
      <p:bldP spid="1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152400" y="870030"/>
            <a:ext cx="8153400" cy="3170099"/>
          </a:xfrm>
          <a:prstGeom prst="rect">
            <a:avLst/>
          </a:prstGeom>
          <a:noFill/>
          <a:ln w="9525">
            <a:noFill/>
            <a:miter lim="800000"/>
            <a:headEnd/>
            <a:tailEnd/>
          </a:ln>
        </p:spPr>
        <p:txBody>
          <a:bodyPr wrap="square">
            <a:spAutoFit/>
          </a:bodyPr>
          <a:lstStyle/>
          <a:p>
            <a:pPr lvl="1"/>
            <a:r>
              <a:rPr lang="en-US" sz="2000" dirty="0" smtClean="0">
                <a:solidFill>
                  <a:schemeClr val="tx1">
                    <a:lumMod val="65000"/>
                    <a:lumOff val="35000"/>
                  </a:schemeClr>
                </a:solidFill>
                <a:latin typeface="Arial" panose="020B0604020202020204" pitchFamily="34" charset="0"/>
                <a:cs typeface="Arial" panose="020B0604020202020204" pitchFamily="34" charset="0"/>
              </a:rPr>
              <a:t>The Healthcare Industry in the United States is in crisis. Healthcare Inflation (cost increase) has rapidly outpaced Overall Inflation and Earnings over the last 2 decades.</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a:p>
            <a:pPr lvl="1"/>
            <a:endParaRPr lang="en-US" sz="2800" b="1" i="1" u="sng" dirty="0">
              <a:solidFill>
                <a:srgbClr val="9F3515"/>
              </a:solidFill>
              <a:latin typeface="Arial" panose="020B0604020202020204" pitchFamily="34" charset="0"/>
              <a:cs typeface="Arial" panose="020B0604020202020204" pitchFamily="34" charset="0"/>
            </a:endParaRPr>
          </a:p>
          <a:p>
            <a:pPr marL="800100" lvl="1" indent="-342900">
              <a:buFont typeface="Calibri" pitchFamily="34" charset="0"/>
              <a:buAutoNum type="arabicPeriod"/>
            </a:pPr>
            <a:endParaRPr lang="en-US" sz="2800" dirty="0">
              <a:latin typeface="Arial" panose="020B0604020202020204" pitchFamily="34" charset="0"/>
              <a:cs typeface="Arial" panose="020B0604020202020204" pitchFamily="34" charset="0"/>
            </a:endParaRPr>
          </a:p>
          <a:p>
            <a:pPr marL="800100" lvl="1" indent="-342900">
              <a:buFont typeface="Calibri" pitchFamily="34" charset="0"/>
              <a:buAutoNum type="arabicPeriod"/>
            </a:pPr>
            <a:endParaRPr lang="en-US" sz="2800" dirty="0">
              <a:latin typeface="Arial" panose="020B0604020202020204" pitchFamily="34" charset="0"/>
              <a:cs typeface="Arial" panose="020B0604020202020204" pitchFamily="34" charset="0"/>
            </a:endParaRPr>
          </a:p>
          <a:p>
            <a:pPr marL="800100" lvl="1" indent="-342900">
              <a:buFont typeface="Calibri" pitchFamily="34" charset="0"/>
              <a:buAutoNum type="arabicPeriod"/>
            </a:pPr>
            <a:endParaRPr lang="en-US" sz="1400" dirty="0">
              <a:latin typeface="Calibri" pitchFamily="34" charset="0"/>
            </a:endParaRPr>
          </a:p>
          <a:p>
            <a:pPr marL="800100" lvl="1" indent="-342900">
              <a:buFont typeface="Calibri" pitchFamily="34" charset="0"/>
              <a:buAutoNum type="arabicPeriod"/>
            </a:pPr>
            <a:endParaRPr lang="en-US" sz="1400" dirty="0" smtClean="0">
              <a:latin typeface="Calibri" pitchFamily="34" charset="0"/>
            </a:endParaRPr>
          </a:p>
          <a:p>
            <a:pPr marL="800100" lvl="1" indent="-342900">
              <a:buFont typeface="Calibri" pitchFamily="34" charset="0"/>
              <a:buAutoNum type="arabicPeriod"/>
            </a:pPr>
            <a:endParaRPr lang="en-US" sz="1400" dirty="0">
              <a:latin typeface="Calibri" pitchFamily="34" charset="0"/>
            </a:endParaRPr>
          </a:p>
          <a:p>
            <a:pPr marL="800100" lvl="1" indent="-342900">
              <a:buFont typeface="Calibri" pitchFamily="34" charset="0"/>
              <a:buAutoNum type="arabicPeriod"/>
            </a:pPr>
            <a:endParaRPr lang="en-US" sz="1400" dirty="0">
              <a:latin typeface="Calibri" pitchFamily="34" charset="0"/>
            </a:endParaRPr>
          </a:p>
        </p:txBody>
      </p:sp>
      <p:sp>
        <p:nvSpPr>
          <p:cNvPr id="8" name="Title 1"/>
          <p:cNvSpPr txBox="1">
            <a:spLocks/>
          </p:cNvSpPr>
          <p:nvPr/>
        </p:nvSpPr>
        <p:spPr>
          <a:xfrm>
            <a:off x="468217" y="107414"/>
            <a:ext cx="8229600" cy="609600"/>
          </a:xfrm>
          <a:prstGeom prst="rect">
            <a:avLst/>
          </a:prstGeom>
        </p:spPr>
        <p:txBody>
          <a:bodyPr/>
          <a:lstStyle/>
          <a:p>
            <a:pPr fontAlgn="auto">
              <a:spcAft>
                <a:spcPts val="0"/>
              </a:spcAft>
              <a:defRPr/>
            </a:pPr>
            <a:r>
              <a:rPr lang="en-US" sz="2400" dirty="0" smtClean="0">
                <a:solidFill>
                  <a:schemeClr val="bg1">
                    <a:lumMod val="95000"/>
                  </a:schemeClr>
                </a:solidFill>
                <a:latin typeface="Arial" pitchFamily="34" charset="0"/>
                <a:ea typeface="+mj-ea"/>
                <a:cs typeface="Arial" pitchFamily="34" charset="0"/>
              </a:rPr>
              <a:t>Why is being a Consumer of Healthcare Important?</a:t>
            </a:r>
            <a:endParaRPr lang="en-US" sz="2400" dirty="0">
              <a:solidFill>
                <a:schemeClr val="bg1">
                  <a:lumMod val="95000"/>
                </a:schemeClr>
              </a:solidFill>
              <a:latin typeface="Arial" pitchFamily="34" charset="0"/>
              <a:ea typeface="+mj-ea"/>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264132125"/>
              </p:ext>
            </p:extLst>
          </p:nvPr>
        </p:nvGraphicFramePr>
        <p:xfrm>
          <a:off x="-965" y="1828800"/>
          <a:ext cx="8853488" cy="46958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auto">
          <a:xfrm>
            <a:off x="381000" y="6529003"/>
            <a:ext cx="4883068" cy="276999"/>
          </a:xfrm>
          <a:prstGeom prst="rect">
            <a:avLst/>
          </a:prstGeom>
          <a:noFill/>
          <a:ln w="9525">
            <a:noFill/>
            <a:miter lim="800000"/>
            <a:headEnd/>
            <a:tailEnd/>
          </a:ln>
        </p:spPr>
        <p:txBody>
          <a:bodyPr wrap="none">
            <a:spAutoFit/>
          </a:bodyPr>
          <a:lstStyle/>
          <a:p>
            <a:r>
              <a:rPr lang="en-US" sz="1200" dirty="0" smtClean="0">
                <a:solidFill>
                  <a:schemeClr val="tx1">
                    <a:lumMod val="65000"/>
                    <a:lumOff val="35000"/>
                  </a:schemeClr>
                </a:solidFill>
              </a:rPr>
              <a:t>Source: Kaiser/HRET Employer Health Benefits, 2015 Annual Survey</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181157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50014" y="1644650"/>
            <a:ext cx="4514850" cy="4070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8" rIns="91414" bIns="45708" rtlCol="0" anchor="ctr"/>
          <a:lstStyle/>
          <a:p>
            <a:pPr algn="ctr" fontAlgn="base">
              <a:spcBef>
                <a:spcPct val="0"/>
              </a:spcBef>
              <a:spcAft>
                <a:spcPct val="0"/>
              </a:spcAft>
            </a:pPr>
            <a:endParaRPr lang="en-US" dirty="0">
              <a:solidFill>
                <a:srgbClr val="FFFFFF"/>
              </a:solidFill>
            </a:endParaRPr>
          </a:p>
        </p:txBody>
      </p:sp>
      <p:sp>
        <p:nvSpPr>
          <p:cNvPr id="9" name="Slide Number Placeholder 8"/>
          <p:cNvSpPr>
            <a:spLocks noGrp="1"/>
          </p:cNvSpPr>
          <p:nvPr>
            <p:ph type="sldNum" sz="quarter" idx="12"/>
          </p:nvPr>
        </p:nvSpPr>
        <p:spPr/>
        <p:txBody>
          <a:bodyPr/>
          <a:lstStyle/>
          <a:p>
            <a:fld id="{F18F5FCC-583C-47C6-9953-2F6AD74D46AE}" type="slidenum">
              <a:rPr smtClean="0">
                <a:solidFill>
                  <a:srgbClr val="55565A"/>
                </a:solidFill>
              </a:rPr>
              <a:pPr/>
              <a:t>30</a:t>
            </a:fld>
            <a:endParaRPr dirty="0">
              <a:solidFill>
                <a:srgbClr val="55565A"/>
              </a:solidFill>
            </a:endParaRPr>
          </a:p>
        </p:txBody>
      </p:sp>
      <p:sp>
        <p:nvSpPr>
          <p:cNvPr id="2" name="Title 1"/>
          <p:cNvSpPr>
            <a:spLocks noGrp="1"/>
          </p:cNvSpPr>
          <p:nvPr>
            <p:ph type="title"/>
          </p:nvPr>
        </p:nvSpPr>
        <p:spPr>
          <a:xfrm>
            <a:off x="461390" y="370242"/>
            <a:ext cx="8396863" cy="620358"/>
          </a:xfrm>
        </p:spPr>
        <p:txBody>
          <a:bodyPr/>
          <a:lstStyle/>
          <a:p>
            <a:r>
              <a:rPr lang="en-US" dirty="0" smtClean="0">
                <a:solidFill>
                  <a:srgbClr val="000000"/>
                </a:solidFill>
              </a:rPr>
              <a:t>Healthcare Cost During Retirement </a:t>
            </a:r>
            <a:endParaRPr lang="en-US" dirty="0">
              <a:solidFill>
                <a:srgbClr val="000000"/>
              </a:solidFill>
            </a:endParaRPr>
          </a:p>
        </p:txBody>
      </p:sp>
      <p:sp>
        <p:nvSpPr>
          <p:cNvPr id="10" name="Rectangle 9"/>
          <p:cNvSpPr/>
          <p:nvPr/>
        </p:nvSpPr>
        <p:spPr>
          <a:xfrm>
            <a:off x="4610800" y="1752600"/>
            <a:ext cx="4182617" cy="559753"/>
          </a:xfrm>
          <a:prstGeom prst="rect">
            <a:avLst/>
          </a:prstGeom>
          <a:noFill/>
        </p:spPr>
        <p:txBody>
          <a:bodyPr wrap="square" lIns="0" tIns="0" rIns="0" bIns="0" anchor="ctr" anchorCtr="0">
            <a:noAutofit/>
          </a:bodyPr>
          <a:lstStyle/>
          <a:p>
            <a:pPr algn="ctr" fontAlgn="base">
              <a:lnSpc>
                <a:spcPct val="90000"/>
              </a:lnSpc>
              <a:spcBef>
                <a:spcPct val="0"/>
              </a:spcBef>
              <a:spcAft>
                <a:spcPct val="0"/>
              </a:spcAft>
            </a:pPr>
            <a:r>
              <a:rPr lang="en-US" sz="1600" b="1" dirty="0" smtClean="0">
                <a:solidFill>
                  <a:srgbClr val="FFFFFF"/>
                </a:solidFill>
                <a:cs typeface="Arial" charset="0"/>
              </a:rPr>
              <a:t>Better </a:t>
            </a:r>
            <a:r>
              <a:rPr lang="en-US" sz="1600" b="1" dirty="0">
                <a:solidFill>
                  <a:srgbClr val="FFFFFF"/>
                </a:solidFill>
                <a:cs typeface="Arial" charset="0"/>
              </a:rPr>
              <a:t>estimate </a:t>
            </a:r>
            <a:r>
              <a:rPr lang="en-US" sz="1600" b="1" dirty="0" smtClean="0">
                <a:solidFill>
                  <a:srgbClr val="FFFFFF"/>
                </a:solidFill>
                <a:cs typeface="Arial" charset="0"/>
              </a:rPr>
              <a:t>your health </a:t>
            </a:r>
            <a:r>
              <a:rPr lang="en-US" sz="1600" b="1" dirty="0">
                <a:solidFill>
                  <a:srgbClr val="FFFFFF"/>
                </a:solidFill>
                <a:cs typeface="Arial" charset="0"/>
              </a:rPr>
              <a:t>care costs in </a:t>
            </a:r>
            <a:r>
              <a:rPr lang="en-US" sz="1600" b="1" dirty="0" smtClean="0">
                <a:solidFill>
                  <a:srgbClr val="FFFFFF"/>
                </a:solidFill>
                <a:cs typeface="Arial" charset="0"/>
              </a:rPr>
              <a:t>retirement.</a:t>
            </a:r>
            <a:endParaRPr lang="en-US" sz="1600" b="1" dirty="0">
              <a:solidFill>
                <a:srgbClr val="FFFFFF"/>
              </a:solidFill>
              <a:cs typeface="Arial"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800" y="2438400"/>
            <a:ext cx="4182617" cy="2687296"/>
          </a:xfrm>
          <a:prstGeom prst="rect">
            <a:avLst/>
          </a:prstGeom>
          <a:effectLst>
            <a:outerShdw blurRad="127000" dist="25400" dir="5400000" algn="ctr" rotWithShape="0">
              <a:srgbClr val="000000">
                <a:alpha val="30000"/>
              </a:srgbClr>
            </a:outerShdw>
          </a:effectLst>
        </p:spPr>
      </p:pic>
      <p:sp>
        <p:nvSpPr>
          <p:cNvPr id="18" name="Rectangle 17">
            <a:hlinkClick r:id="rId4" action="ppaction://hlinksldjump"/>
          </p:cNvPr>
          <p:cNvSpPr/>
          <p:nvPr/>
        </p:nvSpPr>
        <p:spPr>
          <a:xfrm>
            <a:off x="454028" y="6161100"/>
            <a:ext cx="336014" cy="425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08" tIns="45708" rIns="45708" bIns="45708" rtlCol="0" anchor="ctr"/>
          <a:lstStyle/>
          <a:p>
            <a:pPr algn="ctr" fontAlgn="base">
              <a:spcBef>
                <a:spcPct val="0"/>
              </a:spcBef>
              <a:spcAft>
                <a:spcPct val="0"/>
              </a:spcAft>
            </a:pPr>
            <a:endParaRPr lang="en-US" sz="1600" dirty="0">
              <a:solidFill>
                <a:srgbClr val="FFFFFF"/>
              </a:solidFill>
            </a:endParaRPr>
          </a:p>
        </p:txBody>
      </p:sp>
      <p:sp>
        <p:nvSpPr>
          <p:cNvPr id="16" name="Rectangle 15"/>
          <p:cNvSpPr/>
          <p:nvPr/>
        </p:nvSpPr>
        <p:spPr>
          <a:xfrm>
            <a:off x="429004" y="1584604"/>
            <a:ext cx="3914396" cy="3847207"/>
          </a:xfrm>
          <a:prstGeom prst="rect">
            <a:avLst/>
          </a:prstGeom>
        </p:spPr>
        <p:txBody>
          <a:bodyPr wrap="square" lIns="91414" tIns="45708" rIns="91414" bIns="45708">
            <a:spAutoFit/>
          </a:bodyPr>
          <a:lstStyle/>
          <a:p>
            <a:pPr marL="0" lvl="3" fontAlgn="base">
              <a:spcBef>
                <a:spcPct val="0"/>
              </a:spcBef>
              <a:spcAft>
                <a:spcPts val="1200"/>
              </a:spcAft>
            </a:pPr>
            <a:r>
              <a:rPr lang="en-US" sz="1600" b="1" dirty="0">
                <a:solidFill>
                  <a:srgbClr val="55565A"/>
                </a:solidFill>
                <a:cs typeface="Arial" charset="0"/>
              </a:rPr>
              <a:t>The Health Savings Checkup is an interactive, engaging tool for account holders to easily see the effects small changes can make to their financial and retirement health.</a:t>
            </a:r>
          </a:p>
          <a:p>
            <a:pPr marL="177752" lvl="3" indent="-163469" fontAlgn="base">
              <a:spcBef>
                <a:spcPct val="0"/>
              </a:spcBef>
              <a:spcAft>
                <a:spcPts val="1200"/>
              </a:spcAft>
              <a:buFont typeface="Arial" panose="020B0604020202020204" pitchFamily="34" charset="0"/>
              <a:buChar char="•"/>
            </a:pPr>
            <a:r>
              <a:rPr lang="en-US" sz="1600" b="1" dirty="0">
                <a:solidFill>
                  <a:srgbClr val="55565A"/>
                </a:solidFill>
                <a:cs typeface="Arial" charset="0"/>
              </a:rPr>
              <a:t>Step 1: </a:t>
            </a:r>
            <a:r>
              <a:rPr lang="en-US" sz="1600" dirty="0">
                <a:solidFill>
                  <a:srgbClr val="55565A"/>
                </a:solidFill>
                <a:cs typeface="Arial" charset="0"/>
              </a:rPr>
              <a:t>The account holder enters basic information about his life, health situation, spouse or partner, as well as estimations for future health issues. </a:t>
            </a:r>
          </a:p>
          <a:p>
            <a:pPr marL="177752" lvl="3" indent="-163469" fontAlgn="base">
              <a:spcBef>
                <a:spcPct val="0"/>
              </a:spcBef>
              <a:spcAft>
                <a:spcPts val="1200"/>
              </a:spcAft>
              <a:buFont typeface="Arial" panose="020B0604020202020204" pitchFamily="34" charset="0"/>
              <a:buChar char="•"/>
            </a:pPr>
            <a:r>
              <a:rPr lang="en-US" sz="1600" b="1" dirty="0">
                <a:solidFill>
                  <a:srgbClr val="55565A"/>
                </a:solidFill>
                <a:cs typeface="Arial" charset="0"/>
              </a:rPr>
              <a:t>Step 2: </a:t>
            </a:r>
            <a:r>
              <a:rPr lang="en-US" sz="1600" dirty="0">
                <a:solidFill>
                  <a:srgbClr val="55565A"/>
                </a:solidFill>
                <a:cs typeface="Arial" charset="0"/>
              </a:rPr>
              <a:t>In real time, the account holder receives estimated health care costs and an assessment of retirement readiness based on Optum’s </a:t>
            </a:r>
            <a:br>
              <a:rPr lang="en-US" sz="1600" dirty="0">
                <a:solidFill>
                  <a:srgbClr val="55565A"/>
                </a:solidFill>
                <a:cs typeface="Arial" charset="0"/>
              </a:rPr>
            </a:br>
            <a:r>
              <a:rPr lang="en-US" sz="1600" dirty="0">
                <a:solidFill>
                  <a:srgbClr val="55565A"/>
                </a:solidFill>
                <a:cs typeface="Arial" charset="0"/>
              </a:rPr>
              <a:t>proprietary analytics. </a:t>
            </a:r>
          </a:p>
        </p:txBody>
      </p:sp>
    </p:spTree>
    <p:extLst>
      <p:ext uri="{BB962C8B-B14F-4D97-AF65-F5344CB8AC3E}">
        <p14:creationId xmlns:p14="http://schemas.microsoft.com/office/powerpoint/2010/main" val="58679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8F5FCC-583C-47C6-9953-2F6AD74D46AE}" type="slidenum">
              <a:rPr smtClean="0">
                <a:solidFill>
                  <a:srgbClr val="55565A"/>
                </a:solidFill>
              </a:rPr>
              <a:pPr/>
              <a:t>31</a:t>
            </a:fld>
            <a:endParaRPr dirty="0">
              <a:solidFill>
                <a:srgbClr val="55565A"/>
              </a:solidFill>
            </a:endParaRPr>
          </a:p>
        </p:txBody>
      </p:sp>
      <p:sp>
        <p:nvSpPr>
          <p:cNvPr id="2" name="Title 1"/>
          <p:cNvSpPr>
            <a:spLocks noGrp="1"/>
          </p:cNvSpPr>
          <p:nvPr>
            <p:ph type="title"/>
          </p:nvPr>
        </p:nvSpPr>
        <p:spPr>
          <a:xfrm>
            <a:off x="461390" y="370242"/>
            <a:ext cx="8396863" cy="620358"/>
          </a:xfrm>
        </p:spPr>
        <p:txBody>
          <a:bodyPr/>
          <a:lstStyle/>
          <a:p>
            <a:r>
              <a:rPr lang="en-US" dirty="0" smtClean="0">
                <a:solidFill>
                  <a:srgbClr val="000000"/>
                </a:solidFill>
              </a:rPr>
              <a:t>Optum Bank Academy</a:t>
            </a:r>
            <a:endParaRPr lang="en-US" dirty="0">
              <a:solidFill>
                <a:srgbClr val="000000"/>
              </a:solidFill>
            </a:endParaRPr>
          </a:p>
        </p:txBody>
      </p:sp>
      <p:sp>
        <p:nvSpPr>
          <p:cNvPr id="18" name="Rectangle 17">
            <a:hlinkClick r:id="rId3" action="ppaction://hlinksldjump"/>
          </p:cNvPr>
          <p:cNvSpPr/>
          <p:nvPr/>
        </p:nvSpPr>
        <p:spPr>
          <a:xfrm>
            <a:off x="454028" y="6161100"/>
            <a:ext cx="336014" cy="425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08" tIns="45708" rIns="45708" bIns="45708" rtlCol="0" anchor="ctr"/>
          <a:lstStyle/>
          <a:p>
            <a:pPr algn="ctr" fontAlgn="base">
              <a:spcBef>
                <a:spcPct val="0"/>
              </a:spcBef>
              <a:spcAft>
                <a:spcPct val="0"/>
              </a:spcAft>
            </a:pPr>
            <a:endParaRPr lang="en-US" sz="1600" dirty="0">
              <a:solidFill>
                <a:srgbClr val="FFFFFF"/>
              </a:solidFill>
            </a:endParaRP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50" t="11678" r="9606" b="12754"/>
          <a:stretch/>
        </p:blipFill>
        <p:spPr bwMode="auto">
          <a:xfrm>
            <a:off x="3021565" y="2603080"/>
            <a:ext cx="2794733" cy="18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61" t="1673" r="10208" b="1766"/>
          <a:stretch/>
        </p:blipFill>
        <p:spPr bwMode="auto">
          <a:xfrm>
            <a:off x="5913802" y="2603079"/>
            <a:ext cx="2776314" cy="180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5"/>
          <p:cNvSpPr txBox="1">
            <a:spLocks/>
          </p:cNvSpPr>
          <p:nvPr/>
        </p:nvSpPr>
        <p:spPr bwMode="gray">
          <a:xfrm>
            <a:off x="414331" y="2603079"/>
            <a:ext cx="2597227" cy="2314256"/>
          </a:xfrm>
          <a:prstGeom prst="rect">
            <a:avLst/>
          </a:prstGeom>
        </p:spPr>
        <p:txBody>
          <a:bodyPr vert="horz" lIns="0" tIns="0" rIns="0" bIns="0" rtlCol="0">
            <a:noAutofit/>
          </a:bodyPr>
          <a:lstStyle>
            <a:lvl1pPr marL="0" indent="0" algn="l" defTabSz="685800" rtl="0" eaLnBrk="1" latinLnBrk="0" hangingPunct="1">
              <a:lnSpc>
                <a:spcPct val="95000"/>
              </a:lnSpc>
              <a:spcBef>
                <a:spcPts val="800"/>
              </a:spcBef>
              <a:spcAft>
                <a:spcPts val="450"/>
              </a:spcAft>
              <a:buFont typeface="Arial" panose="020B0604020202020204" pitchFamily="34" charset="0"/>
              <a:buChar char="​"/>
              <a:defRPr sz="1800" kern="1200">
                <a:solidFill>
                  <a:schemeClr val="accent4"/>
                </a:solidFill>
                <a:latin typeface="+mn-lt"/>
                <a:ea typeface="+mn-ea"/>
                <a:cs typeface="+mn-cs"/>
              </a:defRPr>
            </a:lvl1pPr>
            <a:lvl2pPr marL="230188" indent="-230188"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2pPr>
            <a:lvl3pPr marL="228600" indent="-22860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3pPr>
            <a:lvl4pPr marL="398463" indent="-169863"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57150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6pPr>
            <a:lvl7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7pPr>
            <a:lvl8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8pPr>
            <a:lvl9pPr marL="7429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9pPr>
          </a:lstStyle>
          <a:p>
            <a:pPr fontAlgn="base"/>
            <a:r>
              <a:rPr lang="en-US" b="1" dirty="0" smtClean="0">
                <a:solidFill>
                  <a:srgbClr val="55565A"/>
                </a:solidFill>
              </a:rPr>
              <a:t>Each course includes</a:t>
            </a:r>
            <a:r>
              <a:rPr lang="en-US" dirty="0" smtClean="0">
                <a:solidFill>
                  <a:srgbClr val="55565A"/>
                </a:solidFill>
              </a:rPr>
              <a:t>:</a:t>
            </a:r>
          </a:p>
          <a:p>
            <a:pPr lvl="1" fontAlgn="base">
              <a:buClr>
                <a:srgbClr val="E87722"/>
              </a:buClr>
            </a:pPr>
            <a:r>
              <a:rPr lang="en-US" dirty="0" smtClean="0">
                <a:solidFill>
                  <a:srgbClr val="55565A"/>
                </a:solidFill>
              </a:rPr>
              <a:t>Engaging </a:t>
            </a:r>
            <a:r>
              <a:rPr lang="en-US" dirty="0">
                <a:solidFill>
                  <a:srgbClr val="55565A"/>
                </a:solidFill>
              </a:rPr>
              <a:t>video </a:t>
            </a:r>
            <a:r>
              <a:rPr lang="en-US" dirty="0" smtClean="0">
                <a:solidFill>
                  <a:srgbClr val="55565A"/>
                </a:solidFill>
              </a:rPr>
              <a:t>content</a:t>
            </a:r>
          </a:p>
          <a:p>
            <a:pPr lvl="1" fontAlgn="base">
              <a:buClr>
                <a:srgbClr val="E87722"/>
              </a:buClr>
            </a:pPr>
            <a:r>
              <a:rPr lang="en-US" dirty="0" smtClean="0">
                <a:solidFill>
                  <a:srgbClr val="55565A"/>
                </a:solidFill>
              </a:rPr>
              <a:t>Illustrative examples</a:t>
            </a:r>
          </a:p>
          <a:p>
            <a:pPr lvl="1" fontAlgn="base">
              <a:buClr>
                <a:srgbClr val="E87722"/>
              </a:buClr>
            </a:pPr>
            <a:r>
              <a:rPr lang="en-US" dirty="0" smtClean="0">
                <a:solidFill>
                  <a:srgbClr val="55565A"/>
                </a:solidFill>
              </a:rPr>
              <a:t>Knowledge checks</a:t>
            </a:r>
          </a:p>
          <a:p>
            <a:pPr lvl="1" fontAlgn="base">
              <a:buClr>
                <a:srgbClr val="E87722"/>
              </a:buClr>
            </a:pPr>
            <a:r>
              <a:rPr lang="en-US" dirty="0" smtClean="0">
                <a:solidFill>
                  <a:srgbClr val="55565A"/>
                </a:solidFill>
              </a:rPr>
              <a:t>Consumer Polls</a:t>
            </a:r>
            <a:endParaRPr lang="en-US" dirty="0">
              <a:solidFill>
                <a:srgbClr val="55565A"/>
              </a:solidFill>
            </a:endParaRPr>
          </a:p>
          <a:p>
            <a:pPr lvl="1" fontAlgn="base">
              <a:buClr>
                <a:srgbClr val="E87722"/>
              </a:buClr>
            </a:pPr>
            <a:r>
              <a:rPr lang="en-US" dirty="0" smtClean="0">
                <a:solidFill>
                  <a:srgbClr val="55565A"/>
                </a:solidFill>
              </a:rPr>
              <a:t>Downloadable PDFs for take-and-go learning</a:t>
            </a:r>
          </a:p>
        </p:txBody>
      </p:sp>
      <p:pic>
        <p:nvPicPr>
          <p:cNvPr id="14" name="Picture 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1" y="4772188"/>
            <a:ext cx="2406619" cy="1224128"/>
          </a:xfrm>
          <a:prstGeom prst="rect">
            <a:avLst/>
          </a:prstGeom>
          <a:noFill/>
          <a:ln w="1270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Placeholder 5"/>
          <p:cNvSpPr txBox="1">
            <a:spLocks/>
          </p:cNvSpPr>
          <p:nvPr/>
        </p:nvSpPr>
        <p:spPr>
          <a:xfrm>
            <a:off x="371475" y="1118283"/>
            <a:ext cx="8570644" cy="1277047"/>
          </a:xfrm>
          <a:prstGeom prst="rect">
            <a:avLst/>
          </a:prstGeom>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1588" fontAlgn="base">
              <a:buFont typeface="Arial" panose="020B0604020202020204" pitchFamily="34" charset="0"/>
              <a:buNone/>
            </a:pPr>
            <a:r>
              <a:rPr lang="en-US" sz="2000" smtClean="0">
                <a:solidFill>
                  <a:srgbClr val="55565A"/>
                </a:solidFill>
              </a:rPr>
              <a:t>Created with the objective of educating members and empowering them to become better consumers of healthcare.  Optum Bank Academy meets consumers where they are in their HSA journey, by tailoring content to various life and healthcare spending stages.</a:t>
            </a:r>
            <a:endParaRPr lang="en-US" sz="2000" dirty="0" smtClean="0">
              <a:solidFill>
                <a:srgbClr val="55565A"/>
              </a:solidFill>
            </a:endParaRPr>
          </a:p>
        </p:txBody>
      </p:sp>
      <p:pic>
        <p:nvPicPr>
          <p:cNvPr id="19"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042" t="12427" r="10151" b="14686"/>
          <a:stretch/>
        </p:blipFill>
        <p:spPr bwMode="auto">
          <a:xfrm>
            <a:off x="3021565" y="4516797"/>
            <a:ext cx="2794733" cy="173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60" t="10415" r="2915" b="3495"/>
          <a:stretch/>
        </p:blipFill>
        <p:spPr bwMode="auto">
          <a:xfrm>
            <a:off x="5913802" y="4516796"/>
            <a:ext cx="2776314" cy="173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71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noFill/>
        </p:spPr>
        <p:txBody>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pitchFamily="34" charset="0"/>
                <a:ea typeface="ＭＳ Ｐゴシック" pitchFamily="34" charset="-128"/>
              </a:defRPr>
            </a:lvl9pPr>
          </a:lstStyle>
          <a:p>
            <a:pPr>
              <a:buClr>
                <a:srgbClr val="E87722"/>
              </a:buClr>
            </a:pPr>
            <a:fld id="{975DA899-F9D5-4018-AC7E-C6ECE6C9C6A5}" type="slidenum">
              <a:rPr sz="800" smtClean="0">
                <a:solidFill>
                  <a:srgbClr val="63666A"/>
                </a:solidFill>
              </a:rPr>
              <a:pPr>
                <a:buClr>
                  <a:srgbClr val="E87722"/>
                </a:buClr>
              </a:pPr>
              <a:t>32</a:t>
            </a:fld>
            <a:endParaRPr sz="800" smtClean="0">
              <a:solidFill>
                <a:srgbClr val="63666A"/>
              </a:solidFill>
            </a:endParaRPr>
          </a:p>
        </p:txBody>
      </p:sp>
      <p:sp>
        <p:nvSpPr>
          <p:cNvPr id="38915" name="Rectangle 2"/>
          <p:cNvSpPr>
            <a:spLocks noGrp="1" noChangeArrowheads="1"/>
          </p:cNvSpPr>
          <p:nvPr>
            <p:ph type="title"/>
          </p:nvPr>
        </p:nvSpPr>
        <p:spPr/>
        <p:txBody>
          <a:bodyPr/>
          <a:lstStyle/>
          <a:p>
            <a:pPr eaLnBrk="1" hangingPunct="1"/>
            <a:r>
              <a:rPr lang="en-US" smtClean="0"/>
              <a:t>What if you have more questions?</a:t>
            </a:r>
          </a:p>
        </p:txBody>
      </p:sp>
      <p:sp>
        <p:nvSpPr>
          <p:cNvPr id="8" name="Rectangle 13"/>
          <p:cNvSpPr>
            <a:spLocks noChangeArrowheads="1"/>
          </p:cNvSpPr>
          <p:nvPr/>
        </p:nvSpPr>
        <p:spPr>
          <a:xfrm>
            <a:off x="479308" y="3733800"/>
            <a:ext cx="3200400" cy="1006151"/>
          </a:xfrm>
          <a:prstGeom prst="rect">
            <a:avLst/>
          </a:prstGeom>
          <a:solidFill>
            <a:schemeClr val="tx1"/>
          </a:solidFill>
          <a:ln w="12700">
            <a:noFill/>
            <a:miter lim="800000"/>
          </a:ln>
          <a:effectLst>
            <a:outerShdw blurRad="50800" dist="38100" dir="2700000" algn="tl" rotWithShape="0">
              <a:prstClr val="black">
                <a:alpha val="40000"/>
              </a:prstClr>
            </a:outerShdw>
          </a:effectLst>
        </p:spPr>
        <p:txBody>
          <a:bodyPr lIns="0" tIns="0" rIns="0" bIns="0" anchor="ctr"/>
          <a:lstStyle/>
          <a:p>
            <a:pPr algn="ctr" fontAlgn="base">
              <a:lnSpc>
                <a:spcPct val="95000"/>
              </a:lnSpc>
              <a:spcBef>
                <a:spcPct val="0"/>
              </a:spcBef>
              <a:spcAft>
                <a:spcPct val="35000"/>
              </a:spcAft>
              <a:buClr>
                <a:srgbClr val="D45D00"/>
              </a:buClr>
            </a:pPr>
            <a:r>
              <a:rPr lang="en-US" b="1" dirty="0">
                <a:solidFill>
                  <a:srgbClr val="FFFFFF"/>
                </a:solidFill>
                <a:ea typeface="Arial Unicode MS" pitchFamily="34" charset="-128"/>
                <a:cs typeface="Arial Unicode MS" pitchFamily="34" charset="-128"/>
              </a:rPr>
              <a:t>Visit </a:t>
            </a:r>
            <a:r>
              <a:rPr lang="en-US" b="1" dirty="0" smtClean="0">
                <a:solidFill>
                  <a:srgbClr val="FFFFFF"/>
                </a:solidFill>
                <a:ea typeface="Arial Unicode MS" pitchFamily="34" charset="-128"/>
                <a:cs typeface="Arial Unicode MS" pitchFamily="34" charset="-128"/>
              </a:rPr>
              <a:t>optumbank.com and download the Optum Bank Mobile App </a:t>
            </a:r>
            <a:endParaRPr lang="en-US" b="1" dirty="0">
              <a:solidFill>
                <a:srgbClr val="FFFFFF"/>
              </a:solidFill>
              <a:ea typeface="Arial Unicode MS" pitchFamily="34" charset="-128"/>
              <a:cs typeface="Arial Unicode MS" pitchFamily="34" charset="-128"/>
            </a:endParaRPr>
          </a:p>
        </p:txBody>
      </p:sp>
      <p:sp>
        <p:nvSpPr>
          <p:cNvPr id="9" name="Rectangle 16"/>
          <p:cNvSpPr>
            <a:spLocks noChangeArrowheads="1"/>
          </p:cNvSpPr>
          <p:nvPr/>
        </p:nvSpPr>
        <p:spPr>
          <a:xfrm>
            <a:off x="479308" y="4876800"/>
            <a:ext cx="3200400" cy="914400"/>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fontAlgn="base">
              <a:lnSpc>
                <a:spcPct val="95000"/>
              </a:lnSpc>
              <a:spcBef>
                <a:spcPct val="0"/>
              </a:spcBef>
              <a:spcAft>
                <a:spcPct val="35000"/>
              </a:spcAft>
              <a:buClr>
                <a:srgbClr val="D45D00"/>
              </a:buClr>
            </a:pPr>
            <a:r>
              <a:rPr lang="en-US" b="1" dirty="0">
                <a:solidFill>
                  <a:srgbClr val="FFFFFF"/>
                </a:solidFill>
                <a:ea typeface="Arial Unicode MS" pitchFamily="34" charset="-128"/>
                <a:cs typeface="Arial Unicode MS" pitchFamily="34" charset="-128"/>
              </a:rPr>
              <a:t>Talk to your </a:t>
            </a:r>
            <a:r>
              <a:rPr lang="en-US" b="1" dirty="0" smtClean="0">
                <a:solidFill>
                  <a:srgbClr val="FFFFFF"/>
                </a:solidFill>
                <a:ea typeface="Arial Unicode MS" pitchFamily="34" charset="-128"/>
                <a:cs typeface="Arial Unicode MS" pitchFamily="34" charset="-128"/>
              </a:rPr>
              <a:t>Gettysburg College HR Team </a:t>
            </a:r>
            <a:endParaRPr lang="en-US" b="1" dirty="0">
              <a:solidFill>
                <a:srgbClr val="FFFFFF"/>
              </a:solidFill>
              <a:ea typeface="Arial Unicode MS" pitchFamily="34" charset="-128"/>
              <a:cs typeface="Arial Unicode MS" pitchFamily="34" charset="-128"/>
            </a:endParaRPr>
          </a:p>
        </p:txBody>
      </p:sp>
      <p:pic>
        <p:nvPicPr>
          <p:cNvPr id="12290" name="Picture 2" descr="C:\Users\ckrame6\Desktop\WIP\on pc.jpg"/>
          <p:cNvPicPr>
            <a:picLocks noChangeAspect="1" noChangeArrowheads="1"/>
          </p:cNvPicPr>
          <p:nvPr/>
        </p:nvPicPr>
        <p:blipFill>
          <a:blip r:embed="rId5"/>
          <a:srcRect/>
          <a:stretch>
            <a:fillRect/>
          </a:stretch>
        </p:blipFill>
        <p:spPr>
          <a:xfrm>
            <a:off x="3748088" y="1325886"/>
            <a:ext cx="4937125" cy="447992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19"/>
          <p:cNvSpPr>
            <a:spLocks noChangeArrowheads="1"/>
          </p:cNvSpPr>
          <p:nvPr/>
        </p:nvSpPr>
        <p:spPr>
          <a:xfrm>
            <a:off x="479308" y="2621286"/>
            <a:ext cx="3178291" cy="960114"/>
          </a:xfrm>
          <a:prstGeom prst="rect">
            <a:avLst/>
          </a:prstGeom>
          <a:solidFill>
            <a:schemeClr val="accent2"/>
          </a:solidFill>
          <a:ln w="12700">
            <a:noFill/>
            <a:miter lim="800000"/>
          </a:ln>
          <a:effectLst>
            <a:outerShdw blurRad="50800" dist="38100" dir="2700000" algn="tl" rotWithShape="0">
              <a:prstClr val="black">
                <a:alpha val="40000"/>
              </a:prstClr>
            </a:outerShdw>
          </a:effectLst>
        </p:spPr>
        <p:txBody>
          <a:bodyPr lIns="137160" tIns="0" rIns="0" bIns="0" anchor="ctr"/>
          <a:lstStyle/>
          <a:p>
            <a:pPr algn="ctr" fontAlgn="base">
              <a:lnSpc>
                <a:spcPct val="95000"/>
              </a:lnSpc>
              <a:spcBef>
                <a:spcPct val="0"/>
              </a:spcBef>
              <a:spcAft>
                <a:spcPct val="35000"/>
              </a:spcAft>
              <a:buClr>
                <a:srgbClr val="D45D00"/>
              </a:buClr>
            </a:pPr>
            <a:r>
              <a:rPr lang="en-US" b="1" dirty="0" smtClean="0">
                <a:solidFill>
                  <a:srgbClr val="FFFFFF"/>
                </a:solidFill>
                <a:ea typeface="Arial Unicode MS" pitchFamily="34" charset="-128"/>
                <a:cs typeface="Arial Unicode MS" pitchFamily="34" charset="-128"/>
              </a:rPr>
              <a:t>Call Optum Bank customer service (866) 234-8913</a:t>
            </a:r>
            <a:endParaRPr lang="en-US" b="1" dirty="0">
              <a:solidFill>
                <a:srgbClr val="FFFFFF"/>
              </a:solidFill>
              <a:ea typeface="Arial Unicode MS" pitchFamily="34" charset="-128"/>
              <a:cs typeface="Arial Unicode MS" pitchFamily="34" charset="-128"/>
            </a:endParaRPr>
          </a:p>
        </p:txBody>
      </p:sp>
      <p:sp>
        <p:nvSpPr>
          <p:cNvPr id="10" name="Rectangle 16"/>
          <p:cNvSpPr>
            <a:spLocks noChangeArrowheads="1"/>
          </p:cNvSpPr>
          <p:nvPr/>
        </p:nvSpPr>
        <p:spPr>
          <a:xfrm>
            <a:off x="457200" y="1325886"/>
            <a:ext cx="3200400" cy="1112514"/>
          </a:xfrm>
          <a:prstGeom prst="rect">
            <a:avLst/>
          </a:prstGeom>
          <a:solidFill>
            <a:schemeClr val="accent1"/>
          </a:solidFill>
          <a:ln w="12700">
            <a:noFill/>
            <a:miter lim="800000"/>
          </a:ln>
          <a:effectLst>
            <a:outerShdw blurRad="50800" dist="38100" dir="2700000" algn="tl" rotWithShape="0">
              <a:prstClr val="black">
                <a:alpha val="40000"/>
              </a:prstClr>
            </a:outerShdw>
          </a:effectLst>
        </p:spPr>
        <p:txBody>
          <a:bodyPr lIns="0" tIns="0" rIns="0" bIns="0" anchor="ctr"/>
          <a:lstStyle/>
          <a:p>
            <a:pPr algn="ctr" fontAlgn="base">
              <a:lnSpc>
                <a:spcPct val="95000"/>
              </a:lnSpc>
              <a:spcBef>
                <a:spcPct val="0"/>
              </a:spcBef>
              <a:spcAft>
                <a:spcPct val="35000"/>
              </a:spcAft>
              <a:buClr>
                <a:srgbClr val="D45D00"/>
              </a:buClr>
            </a:pPr>
            <a:r>
              <a:rPr lang="en-US" b="1" dirty="0" smtClean="0">
                <a:solidFill>
                  <a:srgbClr val="FFFFFF"/>
                </a:solidFill>
                <a:ea typeface="Arial Unicode MS" pitchFamily="34" charset="-128"/>
                <a:cs typeface="Arial Unicode MS" pitchFamily="34" charset="-128"/>
              </a:rPr>
              <a:t>If you enroll in the Qualified Plan with the Health Savings Account you will have future opportunities to learn more</a:t>
            </a:r>
            <a:endParaRPr lang="en-US" b="1" dirty="0">
              <a:solidFill>
                <a:srgbClr val="FFFFFF"/>
              </a:solidFill>
              <a:ea typeface="Arial Unicode MS" pitchFamily="34" charset="-128"/>
              <a:cs typeface="Arial Unicode MS" pitchFamily="34" charset="-128"/>
            </a:endParaRPr>
          </a:p>
        </p:txBody>
      </p:sp>
    </p:spTree>
    <p:custDataLst>
      <p:tags r:id="rId2"/>
    </p:custDataLst>
    <p:extLst>
      <p:ext uri="{BB962C8B-B14F-4D97-AF65-F5344CB8AC3E}">
        <p14:creationId xmlns:p14="http://schemas.microsoft.com/office/powerpoint/2010/main" val="21362960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85800" y="1029872"/>
            <a:ext cx="8153400" cy="5066128"/>
          </a:xfrm>
          <a:prstGeom prst="rect">
            <a:avLst/>
          </a:prstGeom>
        </p:spPr>
        <p:txBody>
          <a:bodyPr>
            <a:normAutofit/>
          </a:bodyPr>
          <a:lstStyle/>
          <a:p>
            <a:pPr lvl="1" indent="-458788" algn="ctr" fontAlgn="auto">
              <a:spcBef>
                <a:spcPts val="1200"/>
              </a:spcBef>
              <a:spcAft>
                <a:spcPts val="0"/>
              </a:spcAft>
              <a:defRPr/>
            </a:pPr>
            <a:endParaRPr lang="en-US" sz="6000" b="1" dirty="0" smtClean="0">
              <a:solidFill>
                <a:srgbClr val="9F3515"/>
              </a:solidFill>
              <a:latin typeface="Arial" pitchFamily="34" charset="0"/>
              <a:cs typeface="Arial" pitchFamily="34" charset="0"/>
            </a:endParaRPr>
          </a:p>
          <a:p>
            <a:pPr lvl="1" indent="-458788" algn="ctr" fontAlgn="auto">
              <a:spcBef>
                <a:spcPts val="1200"/>
              </a:spcBef>
              <a:spcAft>
                <a:spcPts val="0"/>
              </a:spcAft>
              <a:defRPr/>
            </a:pPr>
            <a:r>
              <a:rPr lang="en-US" sz="6000" b="1" dirty="0" smtClean="0">
                <a:solidFill>
                  <a:srgbClr val="003055"/>
                </a:solidFill>
                <a:latin typeface="Arial" pitchFamily="34" charset="0"/>
                <a:cs typeface="Arial" pitchFamily="34" charset="0"/>
              </a:rPr>
              <a:t>QUESTIONS?</a:t>
            </a:r>
          </a:p>
          <a:p>
            <a:pPr indent="-458788" fontAlgn="auto">
              <a:spcBef>
                <a:spcPts val="1200"/>
              </a:spcBef>
              <a:spcAft>
                <a:spcPts val="0"/>
              </a:spcAft>
              <a:buFont typeface="Arial" panose="020B0604020202020204" pitchFamily="34" charset="0"/>
              <a:buChar char="•"/>
              <a:defRPr/>
            </a:pPr>
            <a:endParaRPr lang="en-US" sz="2600" b="1" dirty="0">
              <a:solidFill>
                <a:srgbClr val="9F3515"/>
              </a:solidFill>
              <a:latin typeface="Arial" pitchFamily="34" charset="0"/>
              <a:cs typeface="Arial" pitchFamily="34" charset="0"/>
            </a:endParaRPr>
          </a:p>
        </p:txBody>
      </p:sp>
    </p:spTree>
    <p:extLst>
      <p:ext uri="{BB962C8B-B14F-4D97-AF65-F5344CB8AC3E}">
        <p14:creationId xmlns:p14="http://schemas.microsoft.com/office/powerpoint/2010/main" val="3020041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85" y="1143000"/>
            <a:ext cx="8153400" cy="4525963"/>
          </a:xfrm>
        </p:spPr>
        <p:txBody>
          <a:bodyPr/>
          <a:lstStyle/>
          <a:p>
            <a:endParaRPr lang="en-US" sz="2800" dirty="0" smtClean="0">
              <a:solidFill>
                <a:srgbClr val="262262"/>
              </a:solidFill>
            </a:endParaRPr>
          </a:p>
          <a:p>
            <a:r>
              <a:rPr lang="en-US" sz="2800" dirty="0" smtClean="0">
                <a:solidFill>
                  <a:srgbClr val="262262"/>
                </a:solidFill>
              </a:rPr>
              <a:t>Why is being a Consumer of Healthcare Important?</a:t>
            </a:r>
            <a:endParaRPr lang="en-US" sz="2800" dirty="0">
              <a:solidFill>
                <a:srgbClr val="262262"/>
              </a:solidFill>
            </a:endParaRPr>
          </a:p>
          <a:p>
            <a:pPr lvl="1">
              <a:lnSpc>
                <a:spcPct val="100000"/>
              </a:lnSpc>
            </a:pPr>
            <a:r>
              <a:rPr lang="en-US" dirty="0" smtClean="0"/>
              <a:t>As a nation, healthcare spending is substantial and growing.</a:t>
            </a:r>
          </a:p>
          <a:p>
            <a:pPr lvl="1">
              <a:lnSpc>
                <a:spcPct val="100000"/>
              </a:lnSpc>
            </a:pPr>
            <a:r>
              <a:rPr lang="en-US" dirty="0" smtClean="0"/>
              <a:t>Insurers have “attempted” to control cost.</a:t>
            </a:r>
          </a:p>
          <a:p>
            <a:pPr lvl="1">
              <a:lnSpc>
                <a:spcPct val="100000"/>
              </a:lnSpc>
            </a:pPr>
            <a:r>
              <a:rPr lang="en-US" dirty="0" smtClean="0"/>
              <a:t>Government has “attempted” to control cost.</a:t>
            </a:r>
          </a:p>
          <a:p>
            <a:pPr lvl="1">
              <a:lnSpc>
                <a:spcPct val="100000"/>
              </a:lnSpc>
            </a:pPr>
            <a:endParaRPr lang="en-US" dirty="0" smtClean="0"/>
          </a:p>
          <a:p>
            <a:pPr lvl="1"/>
            <a:r>
              <a:rPr lang="en-US" dirty="0" smtClean="0"/>
              <a:t>Providers and prescription manufacturers treat us like Consumers (one of the fastest growing TV commercial segment)</a:t>
            </a:r>
          </a:p>
          <a:p>
            <a:pPr lvl="1"/>
            <a:endParaRPr lang="en-US" dirty="0"/>
          </a:p>
          <a:p>
            <a:pPr lvl="1"/>
            <a:r>
              <a:rPr lang="en-US" dirty="0" smtClean="0"/>
              <a:t>For those of you in the QHD plan, the costs hit your pocket first, so you want to know what you are paying!</a:t>
            </a:r>
          </a:p>
        </p:txBody>
      </p:sp>
    </p:spTree>
    <p:extLst>
      <p:ext uri="{BB962C8B-B14F-4D97-AF65-F5344CB8AC3E}">
        <p14:creationId xmlns:p14="http://schemas.microsoft.com/office/powerpoint/2010/main" val="332442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5585" y="1143000"/>
            <a:ext cx="8153400" cy="4525963"/>
          </a:xfrm>
        </p:spPr>
        <p:txBody>
          <a:bodyPr/>
          <a:lstStyle/>
          <a:p>
            <a:endParaRPr lang="en-US" sz="2800" dirty="0" smtClean="0">
              <a:solidFill>
                <a:srgbClr val="262262"/>
              </a:solidFill>
            </a:endParaRPr>
          </a:p>
          <a:p>
            <a:r>
              <a:rPr lang="en-US" sz="2800" dirty="0" smtClean="0">
                <a:solidFill>
                  <a:srgbClr val="262262"/>
                </a:solidFill>
              </a:rPr>
              <a:t>Did you know?</a:t>
            </a:r>
            <a:endParaRPr lang="en-US" sz="2800" dirty="0">
              <a:solidFill>
                <a:srgbClr val="262262"/>
              </a:solidFill>
            </a:endParaRPr>
          </a:p>
          <a:p>
            <a:pPr lvl="1">
              <a:lnSpc>
                <a:spcPct val="100000"/>
              </a:lnSpc>
            </a:pPr>
            <a:r>
              <a:rPr lang="en-US" dirty="0" smtClean="0"/>
              <a:t>Gettysburg College’s Highmark Insured Rates are a direct result of the healthcare usage of Gettysburg College members.</a:t>
            </a:r>
            <a:endParaRPr lang="en-US" sz="1600" dirty="0" smtClean="0"/>
          </a:p>
          <a:p>
            <a:pPr lvl="1"/>
            <a:endParaRPr lang="en-US" sz="2000" dirty="0" smtClean="0"/>
          </a:p>
        </p:txBody>
      </p:sp>
    </p:spTree>
    <p:extLst>
      <p:ext uri="{BB962C8B-B14F-4D97-AF65-F5344CB8AC3E}">
        <p14:creationId xmlns:p14="http://schemas.microsoft.com/office/powerpoint/2010/main" val="2336839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153400" cy="4953000"/>
          </a:xfrm>
        </p:spPr>
        <p:txBody>
          <a:bodyPr rtlCol="0">
            <a:normAutofit/>
          </a:bodyPr>
          <a:lstStyle/>
          <a:p>
            <a:pPr marL="0" indent="0" algn="ctr" eaLnBrk="1" fontAlgn="auto" hangingPunct="1">
              <a:spcBef>
                <a:spcPts val="0"/>
              </a:spcBef>
              <a:spcAft>
                <a:spcPts val="0"/>
              </a:spcAft>
              <a:buFontTx/>
              <a:buNone/>
              <a:defRPr/>
            </a:pPr>
            <a:endParaRPr lang="en-US" sz="3600" b="1" dirty="0" smtClean="0"/>
          </a:p>
          <a:p>
            <a:pPr marL="0" indent="0" algn="ctr" eaLnBrk="1" fontAlgn="auto" hangingPunct="1">
              <a:spcBef>
                <a:spcPts val="0"/>
              </a:spcBef>
              <a:spcAft>
                <a:spcPts val="0"/>
              </a:spcAft>
              <a:buFontTx/>
              <a:buNone/>
              <a:defRPr/>
            </a:pPr>
            <a:endParaRPr lang="en-US" sz="3600" b="1" dirty="0" smtClean="0"/>
          </a:p>
          <a:p>
            <a:pPr marL="0" indent="0" algn="ctr" eaLnBrk="1" fontAlgn="auto" hangingPunct="1">
              <a:spcBef>
                <a:spcPts val="0"/>
              </a:spcBef>
              <a:spcAft>
                <a:spcPts val="0"/>
              </a:spcAft>
              <a:buFontTx/>
              <a:buNone/>
              <a:defRPr/>
            </a:pPr>
            <a:r>
              <a:rPr lang="en-US" sz="3600" b="1" dirty="0" smtClean="0">
                <a:solidFill>
                  <a:srgbClr val="262262"/>
                </a:solidFill>
              </a:rPr>
              <a:t>What can YOU do to help contain cost?</a:t>
            </a:r>
          </a:p>
          <a:p>
            <a:pPr marL="0" indent="0" eaLnBrk="1" fontAlgn="auto" hangingPunct="1">
              <a:spcBef>
                <a:spcPts val="0"/>
              </a:spcBef>
              <a:spcAft>
                <a:spcPts val="0"/>
              </a:spcAft>
              <a:buFontTx/>
              <a:buNone/>
              <a:defRPr/>
            </a:pPr>
            <a:endParaRPr lang="en-US" sz="1800" dirty="0" smtClean="0">
              <a:solidFill>
                <a:srgbClr val="9F3515"/>
              </a:solidFill>
            </a:endParaRPr>
          </a:p>
          <a:p>
            <a:pPr marL="0" indent="0" eaLnBrk="1" fontAlgn="auto" hangingPunct="1">
              <a:spcBef>
                <a:spcPts val="0"/>
              </a:spcBef>
              <a:spcAft>
                <a:spcPts val="0"/>
              </a:spcAft>
              <a:buFontTx/>
              <a:buNone/>
              <a:defRPr/>
            </a:pPr>
            <a:endParaRPr lang="en-US" sz="1800" dirty="0" smtClean="0">
              <a:solidFill>
                <a:srgbClr val="9F3515"/>
              </a:solidFill>
            </a:endParaRPr>
          </a:p>
          <a:p>
            <a:pPr marL="0" indent="0" eaLnBrk="1" fontAlgn="auto" hangingPunct="1">
              <a:spcBef>
                <a:spcPts val="0"/>
              </a:spcBef>
              <a:spcAft>
                <a:spcPts val="0"/>
              </a:spcAft>
              <a:buFontTx/>
              <a:buNone/>
              <a:defRPr/>
            </a:pPr>
            <a:endParaRPr lang="en-US" sz="1800" dirty="0" smtClean="0"/>
          </a:p>
          <a:p>
            <a:pPr marL="0" indent="0" eaLnBrk="1" fontAlgn="auto" hangingPunct="1">
              <a:spcBef>
                <a:spcPts val="0"/>
              </a:spcBef>
              <a:spcAft>
                <a:spcPts val="0"/>
              </a:spcAft>
              <a:buFontTx/>
              <a:buNone/>
              <a:defRPr/>
            </a:pPr>
            <a:endParaRPr lang="en-US" sz="1800" dirty="0"/>
          </a:p>
        </p:txBody>
      </p:sp>
    </p:spTree>
    <p:extLst>
      <p:ext uri="{BB962C8B-B14F-4D97-AF65-F5344CB8AC3E}">
        <p14:creationId xmlns:p14="http://schemas.microsoft.com/office/powerpoint/2010/main" val="3078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153400" cy="5105400"/>
          </a:xfrm>
        </p:spPr>
        <p:txBody>
          <a:bodyPr/>
          <a:lstStyle/>
          <a:p>
            <a:r>
              <a:rPr lang="en-US" sz="2600" dirty="0" smtClean="0">
                <a:solidFill>
                  <a:srgbClr val="262262"/>
                </a:solidFill>
              </a:rPr>
              <a:t>Preventive Care - Detect </a:t>
            </a:r>
            <a:r>
              <a:rPr lang="en-US" sz="2600" dirty="0">
                <a:solidFill>
                  <a:srgbClr val="262262"/>
                </a:solidFill>
              </a:rPr>
              <a:t>potential </a:t>
            </a:r>
            <a:r>
              <a:rPr lang="en-US" sz="2600" dirty="0" smtClean="0">
                <a:solidFill>
                  <a:srgbClr val="262262"/>
                </a:solidFill>
              </a:rPr>
              <a:t>health </a:t>
            </a:r>
            <a:r>
              <a:rPr lang="en-US" sz="2600" dirty="0">
                <a:solidFill>
                  <a:srgbClr val="262262"/>
                </a:solidFill>
              </a:rPr>
              <a:t>risks early</a:t>
            </a:r>
          </a:p>
          <a:p>
            <a:pPr lvl="1"/>
            <a:r>
              <a:rPr lang="en-US" dirty="0"/>
              <a:t>Adult and childhood immunizations</a:t>
            </a:r>
          </a:p>
          <a:p>
            <a:pPr lvl="1"/>
            <a:r>
              <a:rPr lang="en-US" dirty="0"/>
              <a:t>Annual gynecological exams</a:t>
            </a:r>
          </a:p>
          <a:p>
            <a:pPr lvl="1"/>
            <a:r>
              <a:rPr lang="en-US" dirty="0"/>
              <a:t>Annual mammograms for </a:t>
            </a:r>
            <a:r>
              <a:rPr lang="en-US" dirty="0" smtClean="0"/>
              <a:t>women </a:t>
            </a:r>
            <a:r>
              <a:rPr lang="en-US" dirty="0"/>
              <a:t>age 40+</a:t>
            </a:r>
          </a:p>
          <a:p>
            <a:pPr lvl="1"/>
            <a:r>
              <a:rPr lang="en-US" dirty="0"/>
              <a:t>Routine physicals</a:t>
            </a:r>
          </a:p>
          <a:p>
            <a:pPr lvl="1"/>
            <a:r>
              <a:rPr lang="en-US" dirty="0"/>
              <a:t>Select screenings</a:t>
            </a:r>
          </a:p>
          <a:p>
            <a:r>
              <a:rPr lang="en-US" sz="2800" dirty="0">
                <a:solidFill>
                  <a:srgbClr val="262262"/>
                </a:solidFill>
              </a:rPr>
              <a:t>No cost-sharing when </a:t>
            </a:r>
            <a:r>
              <a:rPr lang="en-US" sz="2800" dirty="0" smtClean="0">
                <a:solidFill>
                  <a:srgbClr val="262262"/>
                </a:solidFill>
              </a:rPr>
              <a:t>performed by </a:t>
            </a:r>
            <a:r>
              <a:rPr lang="en-US" sz="2800" dirty="0">
                <a:solidFill>
                  <a:srgbClr val="262262"/>
                </a:solidFill>
              </a:rPr>
              <a:t>a participating </a:t>
            </a:r>
            <a:r>
              <a:rPr lang="en-US" sz="2800" dirty="0" smtClean="0">
                <a:solidFill>
                  <a:srgbClr val="262262"/>
                </a:solidFill>
              </a:rPr>
              <a:t>provider</a:t>
            </a:r>
          </a:p>
        </p:txBody>
      </p:sp>
    </p:spTree>
    <p:extLst>
      <p:ext uri="{BB962C8B-B14F-4D97-AF65-F5344CB8AC3E}">
        <p14:creationId xmlns:p14="http://schemas.microsoft.com/office/powerpoint/2010/main" val="409110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1"/>
            <a:ext cx="8153400" cy="2740446"/>
          </a:xfrm>
        </p:spPr>
        <p:txBody>
          <a:bodyPr/>
          <a:lstStyle/>
          <a:p>
            <a:pPr marL="0" indent="0">
              <a:buNone/>
            </a:pPr>
            <a:r>
              <a:rPr lang="en-US" sz="2800" dirty="0" smtClean="0">
                <a:solidFill>
                  <a:srgbClr val="262262"/>
                </a:solidFill>
              </a:rPr>
              <a:t>General Prescription Drug Considerations</a:t>
            </a:r>
          </a:p>
          <a:p>
            <a:r>
              <a:rPr lang="en-US" dirty="0" smtClean="0"/>
              <a:t>Choose generic drugs when possible</a:t>
            </a:r>
          </a:p>
          <a:p>
            <a:r>
              <a:rPr lang="en-US" dirty="0" smtClean="0"/>
              <a:t>Choose 90-day Mail Order or 90-day Retail when possible</a:t>
            </a:r>
          </a:p>
          <a:p>
            <a:r>
              <a:rPr lang="en-US" dirty="0" smtClean="0"/>
              <a:t>Ask about the full cost of the drug and what other options are available.</a:t>
            </a:r>
          </a:p>
        </p:txBody>
      </p:sp>
    </p:spTree>
    <p:extLst>
      <p:ext uri="{BB962C8B-B14F-4D97-AF65-F5344CB8AC3E}">
        <p14:creationId xmlns:p14="http://schemas.microsoft.com/office/powerpoint/2010/main" val="4281934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5147631"/>
          </a:xfrm>
        </p:spPr>
        <p:txBody>
          <a:bodyPr>
            <a:normAutofit/>
          </a:bodyPr>
          <a:lstStyle/>
          <a:p>
            <a:pPr marL="0" indent="0">
              <a:buNone/>
            </a:pPr>
            <a:r>
              <a:rPr lang="en-US" sz="2800" dirty="0" smtClean="0">
                <a:solidFill>
                  <a:srgbClr val="262262"/>
                </a:solidFill>
              </a:rPr>
              <a:t>General Medical Plan Considerations</a:t>
            </a:r>
          </a:p>
          <a:p>
            <a:r>
              <a:rPr lang="en-US" sz="2400" dirty="0" smtClean="0"/>
              <a:t>Where you use services is directly related to the cost</a:t>
            </a:r>
          </a:p>
          <a:p>
            <a:pPr lvl="1"/>
            <a:r>
              <a:rPr lang="en-US" sz="2000" dirty="0" smtClean="0"/>
              <a:t>Telemedicine – </a:t>
            </a:r>
            <a:r>
              <a:rPr lang="en-US" sz="1800" dirty="0" smtClean="0"/>
              <a:t>Total Cost = about $50. </a:t>
            </a:r>
            <a:r>
              <a:rPr lang="en-US" sz="1500" dirty="0" smtClean="0"/>
              <a:t>Your copay is currently $15.</a:t>
            </a:r>
          </a:p>
          <a:p>
            <a:pPr lvl="2"/>
            <a:r>
              <a:rPr lang="en-US" sz="1800" dirty="0" smtClean="0"/>
              <a:t>Highmark contracts with </a:t>
            </a:r>
            <a:r>
              <a:rPr lang="en-US" sz="1800" dirty="0" err="1" smtClean="0"/>
              <a:t>Amwell</a:t>
            </a:r>
            <a:r>
              <a:rPr lang="en-US" sz="1800" dirty="0" smtClean="0"/>
              <a:t> and Doctor on Demand – common services include:</a:t>
            </a:r>
          </a:p>
          <a:p>
            <a:pPr lvl="3">
              <a:buFontTx/>
              <a:buChar char="-"/>
            </a:pPr>
            <a:r>
              <a:rPr lang="en-US" sz="1600" dirty="0" smtClean="0"/>
              <a:t>Flu	- Conjunctivitis	</a:t>
            </a:r>
            <a:r>
              <a:rPr lang="en-US" sz="1600" dirty="0"/>
              <a:t>- Sinus Infection </a:t>
            </a:r>
            <a:r>
              <a:rPr lang="en-US" sz="1600" dirty="0" smtClean="0"/>
              <a:t>	- Sore Throat	</a:t>
            </a:r>
          </a:p>
          <a:p>
            <a:pPr lvl="3">
              <a:buFontTx/>
              <a:buChar char="-"/>
            </a:pPr>
            <a:r>
              <a:rPr lang="en-US" sz="1600" dirty="0"/>
              <a:t>Cough 	- Bronchitis</a:t>
            </a:r>
            <a:r>
              <a:rPr lang="en-US" sz="1600" dirty="0">
                <a:solidFill>
                  <a:srgbClr val="FF0000"/>
                </a:solidFill>
              </a:rPr>
              <a:t>	</a:t>
            </a:r>
            <a:r>
              <a:rPr lang="en-US" sz="1600" dirty="0"/>
              <a:t>- Upper respiratory infection</a:t>
            </a:r>
          </a:p>
          <a:p>
            <a:pPr lvl="3">
              <a:buFontTx/>
              <a:buChar char="-"/>
            </a:pPr>
            <a:r>
              <a:rPr lang="en-US" sz="1600" dirty="0" smtClean="0"/>
              <a:t>18 of the top 20 reasons people visit Urgent Care can be treated</a:t>
            </a:r>
          </a:p>
          <a:p>
            <a:pPr lvl="1"/>
            <a:r>
              <a:rPr lang="en-US" sz="2000" dirty="0" smtClean="0"/>
              <a:t>Primary Care Physician –</a:t>
            </a:r>
            <a:r>
              <a:rPr lang="en-US" dirty="0" smtClean="0"/>
              <a:t> </a:t>
            </a:r>
            <a:r>
              <a:rPr lang="en-US" sz="1800" dirty="0" smtClean="0"/>
              <a:t>Total Cost = about $115</a:t>
            </a:r>
          </a:p>
          <a:p>
            <a:pPr lvl="1"/>
            <a:r>
              <a:rPr lang="en-US" sz="2000" dirty="0" smtClean="0"/>
              <a:t>Specialist Physician – </a:t>
            </a:r>
            <a:r>
              <a:rPr lang="en-US" sz="1800" dirty="0" smtClean="0"/>
              <a:t>Total Cost = about $150-$200</a:t>
            </a:r>
          </a:p>
          <a:p>
            <a:pPr lvl="1"/>
            <a:r>
              <a:rPr lang="en-US" sz="2000" dirty="0" smtClean="0"/>
              <a:t>Urgent Care Facility – </a:t>
            </a:r>
            <a:r>
              <a:rPr lang="en-US" sz="1800" dirty="0" smtClean="0"/>
              <a:t>Total Cost = about $200-$250</a:t>
            </a:r>
          </a:p>
          <a:p>
            <a:pPr lvl="1"/>
            <a:r>
              <a:rPr lang="en-US" sz="2000" dirty="0" smtClean="0"/>
              <a:t>Emergency Room – </a:t>
            </a:r>
            <a:r>
              <a:rPr lang="en-US" sz="1800" dirty="0" smtClean="0"/>
              <a:t>Total Cost = about $1,500</a:t>
            </a:r>
          </a:p>
          <a:p>
            <a:pPr lvl="1"/>
            <a:endParaRPr lang="en-US" sz="1200" dirty="0"/>
          </a:p>
          <a:p>
            <a:pPr lvl="1"/>
            <a:r>
              <a:rPr lang="en-US" sz="2000" dirty="0" smtClean="0"/>
              <a:t>Even within these categories – cost is not the same!</a:t>
            </a:r>
          </a:p>
          <a:p>
            <a:pPr lvl="2"/>
            <a:r>
              <a:rPr lang="en-US" sz="1700" dirty="0" smtClean="0"/>
              <a:t>Urgent Care with a Hospital Network is 2x a standalone Urgent Care center.</a:t>
            </a:r>
          </a:p>
        </p:txBody>
      </p:sp>
    </p:spTree>
    <p:extLst>
      <p:ext uri="{BB962C8B-B14F-4D97-AF65-F5344CB8AC3E}">
        <p14:creationId xmlns:p14="http://schemas.microsoft.com/office/powerpoint/2010/main" val="2191172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QPSLIDECODE" val="2013070115112000001"/>
</p:tagLst>
</file>

<file path=ppt/tags/tag10.xml><?xml version="1.0" encoding="utf-8"?>
<p:tagLst xmlns:a="http://schemas.openxmlformats.org/drawingml/2006/main" xmlns:r="http://schemas.openxmlformats.org/officeDocument/2006/relationships" xmlns:p="http://schemas.openxmlformats.org/presentationml/2006/main">
  <p:tag name="QPSLIDECODE" val="2013070115113400029"/>
</p:tagLst>
</file>

<file path=ppt/tags/tag2.xml><?xml version="1.0" encoding="utf-8"?>
<p:tagLst xmlns:a="http://schemas.openxmlformats.org/drawingml/2006/main" xmlns:r="http://schemas.openxmlformats.org/officeDocument/2006/relationships" xmlns:p="http://schemas.openxmlformats.org/presentationml/2006/main">
  <p:tag name="QPSLIDECODE" val="2013070115112300008"/>
</p:tagLst>
</file>

<file path=ppt/tags/tag3.xml><?xml version="1.0" encoding="utf-8"?>
<p:tagLst xmlns:a="http://schemas.openxmlformats.org/drawingml/2006/main" xmlns:r="http://schemas.openxmlformats.org/officeDocument/2006/relationships" xmlns:p="http://schemas.openxmlformats.org/presentationml/2006/main">
  <p:tag name="QPSLIDECODE" val="2013070115112300008"/>
</p:tagLst>
</file>

<file path=ppt/tags/tag4.xml><?xml version="1.0" encoding="utf-8"?>
<p:tagLst xmlns:a="http://schemas.openxmlformats.org/drawingml/2006/main" xmlns:r="http://schemas.openxmlformats.org/officeDocument/2006/relationships" xmlns:p="http://schemas.openxmlformats.org/presentationml/2006/main">
  <p:tag name="QPSLIDECODE" val="2013070115113000021"/>
</p:tagLst>
</file>

<file path=ppt/tags/tag5.xml><?xml version="1.0" encoding="utf-8"?>
<p:tagLst xmlns:a="http://schemas.openxmlformats.org/drawingml/2006/main" xmlns:r="http://schemas.openxmlformats.org/officeDocument/2006/relationships" xmlns:p="http://schemas.openxmlformats.org/presentationml/2006/main">
  <p:tag name="QPSLIDECODE" val="2013070115113000022"/>
</p:tagLst>
</file>

<file path=ppt/tags/tag6.xml><?xml version="1.0" encoding="utf-8"?>
<p:tagLst xmlns:a="http://schemas.openxmlformats.org/drawingml/2006/main" xmlns:r="http://schemas.openxmlformats.org/officeDocument/2006/relationships" xmlns:p="http://schemas.openxmlformats.org/presentationml/2006/main">
  <p:tag name="QPSLIDECODE" val="2013070115113100024"/>
</p:tagLst>
</file>

<file path=ppt/tags/tag7.xml><?xml version="1.0" encoding="utf-8"?>
<p:tagLst xmlns:a="http://schemas.openxmlformats.org/drawingml/2006/main" xmlns:r="http://schemas.openxmlformats.org/officeDocument/2006/relationships" xmlns:p="http://schemas.openxmlformats.org/presentationml/2006/main">
  <p:tag name="QPSLIDECODE" val="2013070115112500013"/>
</p:tagLst>
</file>

<file path=ppt/tags/tag8.xml><?xml version="1.0" encoding="utf-8"?>
<p:tagLst xmlns:a="http://schemas.openxmlformats.org/drawingml/2006/main" xmlns:r="http://schemas.openxmlformats.org/officeDocument/2006/relationships" xmlns:p="http://schemas.openxmlformats.org/presentationml/2006/main">
  <p:tag name="QPSLIDECODE" val="2013070115112700018"/>
</p:tagLst>
</file>

<file path=ppt/tags/tag9.xml><?xml version="1.0" encoding="utf-8"?>
<p:tagLst xmlns:a="http://schemas.openxmlformats.org/drawingml/2006/main" xmlns:r="http://schemas.openxmlformats.org/officeDocument/2006/relationships" xmlns:p="http://schemas.openxmlformats.org/presentationml/2006/main">
  <p:tag name="QPSLIDECODE" val="20130701151124000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3.xml><?xml version="1.0" encoding="utf-8"?>
<a:theme xmlns:a="http://schemas.openxmlformats.org/drawingml/2006/main" name="PPT Template_Standard_FINAL_v1">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2.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3.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4.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5.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6.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7.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8.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ppt/theme/themeOverride9.xml><?xml version="1.0" encoding="utf-8"?>
<a:themeOverride xmlns:a="http://schemas.openxmlformats.org/drawingml/2006/main">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themeOverride>
</file>

<file path=docProps/app.xml><?xml version="1.0" encoding="utf-8"?>
<Properties xmlns="http://schemas.openxmlformats.org/officeDocument/2006/extended-properties" xmlns:vt="http://schemas.openxmlformats.org/officeDocument/2006/docPropsVTypes">
  <Template/>
  <TotalTime>1563</TotalTime>
  <Words>4526</Words>
  <Application>Microsoft Office PowerPoint</Application>
  <PresentationFormat>On-screen Show (4:3)</PresentationFormat>
  <Paragraphs>427</Paragraphs>
  <Slides>33</Slides>
  <Notes>33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33</vt:i4>
      </vt:variant>
    </vt:vector>
  </HeadingPairs>
  <TitlesOfParts>
    <vt:vector size="49" baseType="lpstr">
      <vt:lpstr>ＭＳ Ｐゴシック</vt:lpstr>
      <vt:lpstr>Adobe Kaiti Std R</vt:lpstr>
      <vt:lpstr>Arial</vt:lpstr>
      <vt:lpstr>Arial Narrow</vt:lpstr>
      <vt:lpstr>Arial Unicode MS</vt:lpstr>
      <vt:lpstr>Calibri</vt:lpstr>
      <vt:lpstr>Consolas</vt:lpstr>
      <vt:lpstr>Lucida Grande</vt:lpstr>
      <vt:lpstr>Optima</vt:lpstr>
      <vt:lpstr>Segoe UI</vt:lpstr>
      <vt:lpstr>Sylfaen</vt:lpstr>
      <vt:lpstr>Times New Roman</vt:lpstr>
      <vt:lpstr>Wingdings</vt:lpstr>
      <vt:lpstr>Office Theme</vt:lpstr>
      <vt:lpstr>Theme1</vt:lpstr>
      <vt:lpstr>PPT Template_Standard_FINAL_v1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Optum Will Support You to Become a Better Healthcare Consumer</vt:lpstr>
      <vt:lpstr>What you need to know about your Health Savings Account (HSA) </vt:lpstr>
      <vt:lpstr>What you need to know about your Flexible Spending Arrangement (FSA) </vt:lpstr>
      <vt:lpstr>How to access your HSA and FSA funds</vt:lpstr>
      <vt:lpstr>Save your receipts!</vt:lpstr>
      <vt:lpstr>Managing your HSA and FSA online</vt:lpstr>
      <vt:lpstr>Making your Health Savings Account work best</vt:lpstr>
      <vt:lpstr>How to make deposits into your Health Savings Account</vt:lpstr>
      <vt:lpstr>Contribution limits for your Health Savings Account</vt:lpstr>
      <vt:lpstr>Healthcare Cost During Retirement </vt:lpstr>
      <vt:lpstr>Optum Bank Academy</vt:lpstr>
      <vt:lpstr>What if you have more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Plan Year Open Enrollment Presentation</dc:title>
  <dc:creator>Nicholas Hoch</dc:creator>
  <cp:lastModifiedBy>Karen Re</cp:lastModifiedBy>
  <cp:revision>142</cp:revision>
  <cp:lastPrinted>2018-05-23T17:52:33Z</cp:lastPrinted>
  <dcterms:created xsi:type="dcterms:W3CDTF">2014-05-29T13:20:14Z</dcterms:created>
  <dcterms:modified xsi:type="dcterms:W3CDTF">2019-03-22T14:45:22Z</dcterms:modified>
</cp:coreProperties>
</file>