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979" autoAdjust="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 b="1" baseline="0" dirty="0">
                <a:solidFill>
                  <a:sysClr val="windowText" lastClr="000000"/>
                </a:solidFill>
              </a:rPr>
              <a:t>Most popular majors by graduating </a:t>
            </a:r>
            <a:r>
              <a:rPr lang="en-US" sz="1600" b="1" baseline="0" dirty="0" smtClean="0">
                <a:solidFill>
                  <a:sysClr val="windowText" lastClr="000000"/>
                </a:solidFill>
              </a:rPr>
              <a:t>class (2019-2022)</a:t>
            </a:r>
            <a:endParaRPr lang="en-US" sz="1600" b="1" baseline="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32679499678333435"/>
          <c:y val="3.6203538467870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9571201660793143E-2"/>
          <c:y val="8.80516238295075E-2"/>
          <c:w val="0.94873837579110143"/>
          <c:h val="0.76669759975922347"/>
        </c:manualLayout>
      </c:layout>
      <c:lineChart>
        <c:grouping val="standard"/>
        <c:varyColors val="0"/>
        <c:ser>
          <c:idx val="0"/>
          <c:order val="0"/>
          <c:tx>
            <c:strRef>
              <c:f>'FOTW added 2 '!$U$2</c:f>
              <c:strCache>
                <c:ptCount val="1"/>
                <c:pt idx="0">
                  <c:v>POL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'FOTW added 2 '!$V$1:$Y$1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'FOTW added 2 '!$V$2:$Y$2</c:f>
              <c:numCache>
                <c:formatCode>0.0%</c:formatCode>
                <c:ptCount val="4"/>
                <c:pt idx="0">
                  <c:v>8.3102493074792241E-2</c:v>
                </c:pt>
                <c:pt idx="1">
                  <c:v>0.10662824207492801</c:v>
                </c:pt>
                <c:pt idx="2">
                  <c:v>9.9023709902370985E-2</c:v>
                </c:pt>
                <c:pt idx="3">
                  <c:v>9.947643979057591E-2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96-4ACD-8CAF-75D6EF2DE0F3}"/>
            </c:ext>
          </c:extLst>
        </c:ser>
        <c:ser>
          <c:idx val="1"/>
          <c:order val="1"/>
          <c:tx>
            <c:strRef>
              <c:f>'FOTW added 2 '!$U$3</c:f>
              <c:strCache>
                <c:ptCount val="1"/>
                <c:pt idx="0">
                  <c:v>ECON (including Math ECON)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'FOTW added 2 '!$V$1:$Y$1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'FOTW added 2 '!$V$3:$Y$3</c:f>
              <c:numCache>
                <c:formatCode>0.0%</c:formatCode>
                <c:ptCount val="4"/>
                <c:pt idx="0">
                  <c:v>0.11357340720221606</c:v>
                </c:pt>
                <c:pt idx="1">
                  <c:v>0.10662824207492795</c:v>
                </c:pt>
                <c:pt idx="2">
                  <c:v>9.2050209205020911E-2</c:v>
                </c:pt>
                <c:pt idx="3">
                  <c:v>9.6858638743455502E-2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96-4ACD-8CAF-75D6EF2DE0F3}"/>
            </c:ext>
          </c:extLst>
        </c:ser>
        <c:ser>
          <c:idx val="2"/>
          <c:order val="2"/>
          <c:tx>
            <c:strRef>
              <c:f>'FOTW added 2 '!$U$4</c:f>
              <c:strCache>
                <c:ptCount val="1"/>
                <c:pt idx="0">
                  <c:v>OMS/BOM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'FOTW added 2 '!$V$1:$Y$1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'FOTW added 2 '!$V$4:$Y$4</c:f>
              <c:numCache>
                <c:formatCode>0.0%</c:formatCode>
                <c:ptCount val="4"/>
                <c:pt idx="0">
                  <c:v>0.11080332409972299</c:v>
                </c:pt>
                <c:pt idx="1">
                  <c:v>9.6541786743515851E-2</c:v>
                </c:pt>
                <c:pt idx="2">
                  <c:v>8.2287308228730829E-2</c:v>
                </c:pt>
                <c:pt idx="3">
                  <c:v>9.0314136125654448E-2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96-4ACD-8CAF-75D6EF2DE0F3}"/>
            </c:ext>
          </c:extLst>
        </c:ser>
        <c:ser>
          <c:idx val="3"/>
          <c:order val="3"/>
          <c:tx>
            <c:strRef>
              <c:f>'FOTW added 2 '!$U$5</c:f>
              <c:strCache>
                <c:ptCount val="1"/>
                <c:pt idx="0">
                  <c:v>Health Sciences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accent4">
                  <a:lumMod val="60000"/>
                  <a:lumOff val="40000"/>
                </a:schemeClr>
              </a:solidFill>
              <a:ln w="9525">
                <a:noFill/>
              </a:ln>
              <a:effectLst/>
            </c:spPr>
          </c:marker>
          <c:cat>
            <c:numRef>
              <c:f>'FOTW added 2 '!$V$1:$Y$1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'FOTW added 2 '!$V$5:$Y$5</c:f>
              <c:numCache>
                <c:formatCode>0.0%</c:formatCode>
                <c:ptCount val="4"/>
                <c:pt idx="0">
                  <c:v>7.0637119113573399E-2</c:v>
                </c:pt>
                <c:pt idx="1">
                  <c:v>6.6282420749279536E-2</c:v>
                </c:pt>
                <c:pt idx="2">
                  <c:v>8.5076708507670851E-2</c:v>
                </c:pt>
                <c:pt idx="3">
                  <c:v>8.6387434554973816E-2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96-4ACD-8CAF-75D6EF2DE0F3}"/>
            </c:ext>
          </c:extLst>
        </c:ser>
        <c:ser>
          <c:idx val="4"/>
          <c:order val="4"/>
          <c:tx>
            <c:strRef>
              <c:f>'FOTW added 2 '!$U$7</c:f>
              <c:strCache>
                <c:ptCount val="1"/>
                <c:pt idx="0">
                  <c:v>PSYCH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'FOTW added 2 '!$V$1:$Y$1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'FOTW added 2 '!$V$7:$Y$7</c:f>
              <c:numCache>
                <c:formatCode>0.0%</c:formatCode>
                <c:ptCount val="4"/>
                <c:pt idx="0">
                  <c:v>6.5096952908587261E-2</c:v>
                </c:pt>
                <c:pt idx="1">
                  <c:v>6.1959654178674349E-2</c:v>
                </c:pt>
                <c:pt idx="2">
                  <c:v>5.0209205020920501E-2</c:v>
                </c:pt>
                <c:pt idx="3">
                  <c:v>6.6753926701570682E-2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C96-4ACD-8CAF-75D6EF2DE0F3}"/>
            </c:ext>
          </c:extLst>
        </c:ser>
        <c:ser>
          <c:idx val="5"/>
          <c:order val="5"/>
          <c:tx>
            <c:strRef>
              <c:f>'FOTW added 2 '!$U$6</c:f>
              <c:strCache>
                <c:ptCount val="1"/>
                <c:pt idx="0">
                  <c:v>Biological Sciences (BIO &amp; BMB combined)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'FOTW added 2 '!$V$1:$Y$1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'FOTW added 2 '!$V$6:$Y$6</c:f>
              <c:numCache>
                <c:formatCode>0.0%</c:formatCode>
                <c:ptCount val="4"/>
                <c:pt idx="0">
                  <c:v>5.124653739612188E-2</c:v>
                </c:pt>
                <c:pt idx="1">
                  <c:v>7.492795389048991E-2</c:v>
                </c:pt>
                <c:pt idx="2">
                  <c:v>6.6945606694560705E-2</c:v>
                </c:pt>
                <c:pt idx="3">
                  <c:v>7.4607329842931933E-2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C96-4ACD-8CAF-75D6EF2DE0F3}"/>
            </c:ext>
          </c:extLst>
        </c:ser>
        <c:ser>
          <c:idx val="6"/>
          <c:order val="6"/>
          <c:tx>
            <c:strRef>
              <c:f>'FOTW added 2 '!$U$8</c:f>
              <c:strCache>
                <c:ptCount val="1"/>
                <c:pt idx="0">
                  <c:v>HIST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star"/>
            <c:size val="5"/>
            <c:spPr>
              <a:noFill/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'FOTW added 2 '!$V$1:$Y$1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'FOTW added 2 '!$V$8:$Y$8</c:f>
              <c:numCache>
                <c:formatCode>0.0%</c:formatCode>
                <c:ptCount val="4"/>
                <c:pt idx="0">
                  <c:v>6.2326869806094184E-2</c:v>
                </c:pt>
                <c:pt idx="1">
                  <c:v>4.8991354466858789E-2</c:v>
                </c:pt>
                <c:pt idx="2">
                  <c:v>6.2761506276150625E-2</c:v>
                </c:pt>
                <c:pt idx="3">
                  <c:v>5.4973821989528798E-2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C96-4ACD-8CAF-75D6EF2DE0F3}"/>
            </c:ext>
          </c:extLst>
        </c:ser>
        <c:ser>
          <c:idx val="7"/>
          <c:order val="7"/>
          <c:tx>
            <c:strRef>
              <c:f>'FOTW added 2 '!$U$9</c:f>
              <c:strCache>
                <c:ptCount val="1"/>
                <c:pt idx="0">
                  <c:v>ENG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FF00"/>
              </a:solidFill>
              <a:ln w="9525">
                <a:noFill/>
              </a:ln>
              <a:effectLst/>
            </c:spPr>
          </c:marker>
          <c:cat>
            <c:numRef>
              <c:f>'FOTW added 2 '!$V$1:$Y$1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'FOTW added 2 '!$V$9:$Y$9</c:f>
              <c:numCache>
                <c:formatCode>0.0%</c:formatCode>
                <c:ptCount val="4"/>
                <c:pt idx="0">
                  <c:v>6.0941828254847646E-2</c:v>
                </c:pt>
                <c:pt idx="1">
                  <c:v>7.3487031700288183E-2</c:v>
                </c:pt>
                <c:pt idx="2">
                  <c:v>4.0446304044630406E-2</c:v>
                </c:pt>
                <c:pt idx="3">
                  <c:v>4.4502617801047119E-2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C96-4ACD-8CAF-75D6EF2DE0F3}"/>
            </c:ext>
          </c:extLst>
        </c:ser>
        <c:ser>
          <c:idx val="8"/>
          <c:order val="8"/>
          <c:tx>
            <c:strRef>
              <c:f>'FOTW added 2 '!$U$10</c:f>
              <c:strCache>
                <c:ptCount val="1"/>
                <c:pt idx="0">
                  <c:v>ES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noFill/>
              </a:ln>
              <a:effectLst/>
            </c:spPr>
          </c:marker>
          <c:cat>
            <c:numRef>
              <c:f>'FOTW added 2 '!$V$1:$Y$1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'FOTW added 2 '!$V$10:$Y$10</c:f>
              <c:numCache>
                <c:formatCode>0.0%</c:formatCode>
                <c:ptCount val="4"/>
                <c:pt idx="0">
                  <c:v>3.7396121883656513E-2</c:v>
                </c:pt>
                <c:pt idx="1">
                  <c:v>4.6109510086455335E-2</c:v>
                </c:pt>
                <c:pt idx="2">
                  <c:v>4.8814504881450491E-2</c:v>
                </c:pt>
                <c:pt idx="3">
                  <c:v>3.7958115183246072E-2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C96-4ACD-8CAF-75D6EF2DE0F3}"/>
            </c:ext>
          </c:extLst>
        </c:ser>
        <c:ser>
          <c:idx val="9"/>
          <c:order val="9"/>
          <c:tx>
            <c:strRef>
              <c:f>'FOTW added 2 '!$U$11</c:f>
              <c:strCache>
                <c:ptCount val="1"/>
                <c:pt idx="0">
                  <c:v>PP</c:v>
                </c:pt>
              </c:strCache>
            </c:strRef>
          </c:tx>
          <c:spPr>
            <a:ln w="28575" cap="rnd">
              <a:solidFill>
                <a:srgbClr val="D006CB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D006CB"/>
              </a:solidFill>
              <a:ln w="9525">
                <a:noFill/>
              </a:ln>
              <a:effectLst/>
            </c:spPr>
          </c:marker>
          <c:cat>
            <c:numRef>
              <c:f>'FOTW added 2 '!$V$1:$Y$1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'FOTW added 2 '!$V$11:$Y$11</c:f>
              <c:numCache>
                <c:formatCode>General</c:formatCode>
                <c:ptCount val="4"/>
                <c:pt idx="2" formatCode="0.0%">
                  <c:v>4.0446304044630406E-2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C96-4ACD-8CAF-75D6EF2DE0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1033007"/>
        <c:axId val="1841046319"/>
      </c:lineChart>
      <c:catAx>
        <c:axId val="1841033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1046319"/>
        <c:crosses val="autoZero"/>
        <c:auto val="1"/>
        <c:lblAlgn val="ctr"/>
        <c:lblOffset val="100"/>
        <c:noMultiLvlLbl val="0"/>
      </c:catAx>
      <c:valAx>
        <c:axId val="1841046319"/>
        <c:scaling>
          <c:orientation val="minMax"/>
          <c:min val="2.0000000000000004E-2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1033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965325286691989E-2"/>
          <c:y val="0.9027468230947745"/>
          <c:w val="0.96682539253501654"/>
          <c:h val="9.71910635575956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AC9A9-9C0C-4DE2-929A-3CEFF827928F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4D384-4C33-404F-B776-AA9CF6899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641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Original posting for 2022 before adding the 2 backdated May grads: </a:t>
            </a:r>
          </a:p>
          <a:p>
            <a:pPr rtl="0" eaLnBrk="1" fontAlgn="ctr" latinLnBrk="0" hangingPunct="1"/>
            <a:r>
              <a:rPr lang="en-US" sz="1200" b="0" i="0" u="sng" strike="noStrike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10.0%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9.7%</a:t>
            </a:r>
          </a:p>
          <a:p>
            <a:pPr rtl="0" eaLnBrk="1" fontAlgn="ctr" latinLnBrk="0" hangingPunct="1"/>
            <a:r>
              <a:rPr lang="en-US" sz="1200" b="0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9.1%</a:t>
            </a:r>
          </a:p>
          <a:p>
            <a:pPr rtl="0" eaLnBrk="1" fontAlgn="ctr" latinLnBrk="0" hangingPunct="1"/>
            <a:r>
              <a:rPr lang="en-US" sz="1200" b="0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8.7%</a:t>
            </a:r>
          </a:p>
          <a:p>
            <a:pPr rtl="0" eaLnBrk="1" fontAlgn="ctr" latinLnBrk="0" hangingPunct="1"/>
            <a:r>
              <a:rPr lang="en-US" sz="1200" b="0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7.3%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6.7%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5.5%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4.5%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3.8%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Original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posting for 4-yr average: 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9.7%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10.2%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9.5%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7.7%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6.7%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6.1%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5.7%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5.5%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4.3%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4D384-4C33-404F-B776-AA9CF6899B8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050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Original posting for 2022 before adding the 2 backdated May grads: </a:t>
            </a:r>
          </a:p>
          <a:p>
            <a:pPr rtl="0" eaLnBrk="1" fontAlgn="ctr" latinLnBrk="0" hangingPunct="1"/>
            <a:r>
              <a:rPr lang="en-US" sz="1200" b="0" i="0" u="sng" strike="noStrike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10.0%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9.7%</a:t>
            </a:r>
          </a:p>
          <a:p>
            <a:pPr rtl="0" eaLnBrk="1" fontAlgn="ctr" latinLnBrk="0" hangingPunct="1"/>
            <a:r>
              <a:rPr lang="en-US" sz="1200" b="0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9.1%</a:t>
            </a:r>
          </a:p>
          <a:p>
            <a:pPr rtl="0" eaLnBrk="1" fontAlgn="ctr" latinLnBrk="0" hangingPunct="1"/>
            <a:r>
              <a:rPr lang="en-US" sz="1200" b="0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8.7%</a:t>
            </a:r>
          </a:p>
          <a:p>
            <a:pPr rtl="0" eaLnBrk="1" fontAlgn="ctr" latinLnBrk="0" hangingPunct="1"/>
            <a:r>
              <a:rPr lang="en-US" sz="1200" b="0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7.3%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6.7%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5.5%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4.5%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3.8%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Original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posting for 4-yr average: 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9.7%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10.2%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9.5%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7.7%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6.7%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6.1%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5.7%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5.5%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4.3%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4D384-4C33-404F-B776-AA9CF6899B8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141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05E1-6C37-4A19-B030-EB7D49D89FB9}" type="datetime1">
              <a:rPr lang="en-US" smtClean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91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672C-45C2-4041-9E07-AF85540D93FD}" type="datetime1">
              <a:rPr lang="en-US" smtClean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65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F218-1CC5-44DE-941C-51D25B2F5D9A}" type="datetime1">
              <a:rPr lang="en-US" smtClean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957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6DC42-1ED4-40A7-A05F-184BEF84D7DD}" type="datetime1">
              <a:rPr lang="en-US" smtClean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39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EDF-1601-49F5-AE17-E137B6E360BE}" type="datetime1">
              <a:rPr lang="en-US" smtClean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3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1BF3-5CA4-40FF-BF0C-26B9C6CF045F}" type="datetime1">
              <a:rPr lang="en-US" smtClean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45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284D-E47B-4EDE-A4EB-15AF051D8D23}" type="datetime1">
              <a:rPr lang="en-US" smtClean="0"/>
              <a:t>7/20/2022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97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DC99B-DFE9-4C67-B1FD-D878D17FC9E3}" type="datetime1">
              <a:rPr lang="en-US" smtClean="0"/>
              <a:t>7/20/2022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06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6B58-BE8C-4AE7-AA28-1EE8B1D955BB}" type="datetime1">
              <a:rPr lang="en-US" smtClean="0"/>
              <a:t>7/20/2022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8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9879-C84C-4EFB-AE76-01691493B622}" type="datetime1">
              <a:rPr lang="en-US" smtClean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39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2B61-B8CA-4529-BE11-A1E73EB4D26D}" type="datetime1">
              <a:rPr lang="en-US" smtClean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36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85ACB-5AC9-4EAC-9B67-7937F9E3C49F}" type="datetime1">
              <a:rPr lang="en-US" smtClean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2B804-746B-41AC-9671-683C754282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91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7929" y="5562539"/>
            <a:ext cx="9567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Note. Public Policy (PP) is displayed only for the 2021 graduating class (for that class year, PP and ENG tied for rank #9--both: 4.0%).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816644"/>
              </p:ext>
            </p:extLst>
          </p:nvPr>
        </p:nvGraphicFramePr>
        <p:xfrm>
          <a:off x="516132" y="168453"/>
          <a:ext cx="11351817" cy="5394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6212969"/>
            <a:ext cx="12192000" cy="645031"/>
          </a:xfrm>
          <a:prstGeom prst="rect">
            <a:avLst/>
          </a:prstGeom>
          <a:solidFill>
            <a:srgbClr val="003A6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	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5930" y="6356348"/>
            <a:ext cx="18288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11760" y="5880507"/>
            <a:ext cx="120802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%=number 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students who completed a certain major (including those who completed it as a second major), divided by all majors completed by </a:t>
            </a:r>
            <a:r>
              <a:rPr lang="en-US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that 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graduating class (including double majors)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995680" y="6406632"/>
            <a:ext cx="3487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Suhua Dong, Director of Institutional Analysis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25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354796"/>
              </p:ext>
            </p:extLst>
          </p:nvPr>
        </p:nvGraphicFramePr>
        <p:xfrm>
          <a:off x="452384" y="632400"/>
          <a:ext cx="11473314" cy="4883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3075">
                  <a:extLst>
                    <a:ext uri="{9D8B030D-6E8A-4147-A177-3AD203B41FA5}">
                      <a16:colId xmlns:a16="http://schemas.microsoft.com/office/drawing/2014/main" val="3012383390"/>
                    </a:ext>
                  </a:extLst>
                </a:gridCol>
                <a:gridCol w="892749">
                  <a:extLst>
                    <a:ext uri="{9D8B030D-6E8A-4147-A177-3AD203B41FA5}">
                      <a16:colId xmlns:a16="http://schemas.microsoft.com/office/drawing/2014/main" val="601526602"/>
                    </a:ext>
                  </a:extLst>
                </a:gridCol>
                <a:gridCol w="892749">
                  <a:extLst>
                    <a:ext uri="{9D8B030D-6E8A-4147-A177-3AD203B41FA5}">
                      <a16:colId xmlns:a16="http://schemas.microsoft.com/office/drawing/2014/main" val="3109570247"/>
                    </a:ext>
                  </a:extLst>
                </a:gridCol>
                <a:gridCol w="892749">
                  <a:extLst>
                    <a:ext uri="{9D8B030D-6E8A-4147-A177-3AD203B41FA5}">
                      <a16:colId xmlns:a16="http://schemas.microsoft.com/office/drawing/2014/main" val="1592757703"/>
                    </a:ext>
                  </a:extLst>
                </a:gridCol>
                <a:gridCol w="892749">
                  <a:extLst>
                    <a:ext uri="{9D8B030D-6E8A-4147-A177-3AD203B41FA5}">
                      <a16:colId xmlns:a16="http://schemas.microsoft.com/office/drawing/2014/main" val="3050919342"/>
                    </a:ext>
                  </a:extLst>
                </a:gridCol>
                <a:gridCol w="892749">
                  <a:extLst>
                    <a:ext uri="{9D8B030D-6E8A-4147-A177-3AD203B41FA5}">
                      <a16:colId xmlns:a16="http://schemas.microsoft.com/office/drawing/2014/main" val="416414917"/>
                    </a:ext>
                  </a:extLst>
                </a:gridCol>
                <a:gridCol w="892749">
                  <a:extLst>
                    <a:ext uri="{9D8B030D-6E8A-4147-A177-3AD203B41FA5}">
                      <a16:colId xmlns:a16="http://schemas.microsoft.com/office/drawing/2014/main" val="2207409635"/>
                    </a:ext>
                  </a:extLst>
                </a:gridCol>
                <a:gridCol w="892749">
                  <a:extLst>
                    <a:ext uri="{9D8B030D-6E8A-4147-A177-3AD203B41FA5}">
                      <a16:colId xmlns:a16="http://schemas.microsoft.com/office/drawing/2014/main" val="4091189392"/>
                    </a:ext>
                  </a:extLst>
                </a:gridCol>
                <a:gridCol w="892749">
                  <a:extLst>
                    <a:ext uri="{9D8B030D-6E8A-4147-A177-3AD203B41FA5}">
                      <a16:colId xmlns:a16="http://schemas.microsoft.com/office/drawing/2014/main" val="252448276"/>
                    </a:ext>
                  </a:extLst>
                </a:gridCol>
                <a:gridCol w="892749">
                  <a:extLst>
                    <a:ext uri="{9D8B030D-6E8A-4147-A177-3AD203B41FA5}">
                      <a16:colId xmlns:a16="http://schemas.microsoft.com/office/drawing/2014/main" val="2276153096"/>
                    </a:ext>
                  </a:extLst>
                </a:gridCol>
                <a:gridCol w="892749">
                  <a:extLst>
                    <a:ext uri="{9D8B030D-6E8A-4147-A177-3AD203B41FA5}">
                      <a16:colId xmlns:a16="http://schemas.microsoft.com/office/drawing/2014/main" val="4203912482"/>
                    </a:ext>
                  </a:extLst>
                </a:gridCol>
                <a:gridCol w="892749">
                  <a:extLst>
                    <a:ext uri="{9D8B030D-6E8A-4147-A177-3AD203B41FA5}">
                      <a16:colId xmlns:a16="http://schemas.microsoft.com/office/drawing/2014/main" val="2476141332"/>
                    </a:ext>
                  </a:extLst>
                </a:gridCol>
              </a:tblGrid>
              <a:tr h="8825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effectLst/>
                        </a:rPr>
                        <a:t>Graduating class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2019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effectLst/>
                        </a:rPr>
                        <a:t>2019 Rank</a:t>
                      </a:r>
                      <a:endParaRPr lang="en-US" sz="16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2020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effectLst/>
                        </a:rPr>
                        <a:t>2020 Rank</a:t>
                      </a:r>
                      <a:endParaRPr lang="en-US" sz="16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2021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effectLst/>
                        </a:rPr>
                        <a:t>2021 Rank</a:t>
                      </a:r>
                      <a:endParaRPr lang="en-US" sz="16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2022 (N)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2022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effectLst/>
                        </a:rPr>
                        <a:t>2022 Rank</a:t>
                      </a:r>
                      <a:endParaRPr lang="en-US" sz="16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4-yr average</a:t>
                      </a:r>
                      <a:endParaRPr lang="en-US" sz="16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effectLst/>
                        </a:rPr>
                        <a:t>Rank based on 4-yr average</a:t>
                      </a:r>
                      <a:endParaRPr lang="en-US" sz="16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747321"/>
                  </a:ext>
                </a:extLst>
              </a:tr>
              <a:tr h="3319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POL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8.3%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3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10.7%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1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9.9%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1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76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9.9%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1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9.7%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2</a:t>
                      </a:r>
                      <a:endParaRPr lang="en-US" sz="16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51575"/>
                  </a:ext>
                </a:extLst>
              </a:tr>
              <a:tr h="5082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ECON (including Math ECON)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11.4%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1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10.7%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2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9.2%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2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74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9.7%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2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10.2%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1</a:t>
                      </a:r>
                      <a:endParaRPr lang="en-US" sz="16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161961"/>
                  </a:ext>
                </a:extLst>
              </a:tr>
              <a:tr h="3319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OMS/BOM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11.1%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2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9.7%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3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8.2%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4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69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9.0%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3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9.5%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3</a:t>
                      </a:r>
                      <a:endParaRPr lang="en-US" sz="16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17940"/>
                  </a:ext>
                </a:extLst>
              </a:tr>
              <a:tr h="3319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Health Sciences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7.1%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4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6.6%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6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8.5%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3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66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8.6%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4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7.7%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4</a:t>
                      </a:r>
                      <a:endParaRPr lang="en-US" sz="16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031011"/>
                  </a:ext>
                </a:extLst>
              </a:tr>
              <a:tr h="6633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Biological Sciences (BIO &amp; BMB combined)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5.1%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8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7.5%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4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6.7%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5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57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7.5%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5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6.7%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5</a:t>
                      </a:r>
                      <a:endParaRPr lang="en-US" sz="16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223405"/>
                  </a:ext>
                </a:extLst>
              </a:tr>
              <a:tr h="3319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PSYCH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6.5%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5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6.2%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7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5.0%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7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51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6.7%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6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6.1%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6</a:t>
                      </a:r>
                      <a:endParaRPr lang="en-US" sz="16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395818"/>
                  </a:ext>
                </a:extLst>
              </a:tr>
              <a:tr h="3319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HIST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6.2%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6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4.9%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8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6.3%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6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42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5.5%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7</a:t>
                      </a:r>
                      <a:endParaRPr lang="en-US" sz="1600" b="1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5.7%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7</a:t>
                      </a:r>
                      <a:endParaRPr lang="en-US" sz="16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289343"/>
                  </a:ext>
                </a:extLst>
              </a:tr>
              <a:tr h="3319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ENG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6.1%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7</a:t>
                      </a:r>
                      <a:endParaRPr lang="en-US" sz="1600" b="0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7.3%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5</a:t>
                      </a:r>
                      <a:endParaRPr lang="en-US" sz="1600" b="0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4.0%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9</a:t>
                      </a:r>
                      <a:endParaRPr lang="en-US" sz="1600" b="0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8</a:t>
                      </a:r>
                      <a:endParaRPr lang="en-US" sz="1600" b="0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5.5%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8</a:t>
                      </a:r>
                      <a:endParaRPr lang="en-US" sz="1600" b="0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211074"/>
                  </a:ext>
                </a:extLst>
              </a:tr>
              <a:tr h="3319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3.7%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9</a:t>
                      </a:r>
                      <a:endParaRPr lang="en-US" sz="1600" b="0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4.6%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9</a:t>
                      </a:r>
                      <a:endParaRPr lang="en-US" sz="1600" b="0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4.9%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8</a:t>
                      </a:r>
                      <a:endParaRPr lang="en-US" sz="1600" b="0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3.8%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9</a:t>
                      </a:r>
                      <a:endParaRPr lang="en-US" sz="1600" b="0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4.3%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9</a:t>
                      </a:r>
                      <a:endParaRPr lang="en-US" sz="1600" b="0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948989"/>
                  </a:ext>
                </a:extLst>
              </a:tr>
              <a:tr h="3319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PP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4.0%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9</a:t>
                      </a:r>
                      <a:endParaRPr lang="en-US" sz="1600" b="0" i="1" u="none" strike="noStrike" dirty="0">
                        <a:solidFill>
                          <a:srgbClr val="1E1E1E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 </a:t>
                      </a:r>
                      <a:endParaRPr lang="en-US" sz="1600" b="0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65215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34675" y="5619937"/>
            <a:ext cx="7299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Sorted in descending order based on the % for the 2022 graduating class. 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667225" y="96367"/>
            <a:ext cx="5381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Most Popular Majors by Graduating Class (2019-2022) </a:t>
            </a:r>
            <a:endParaRPr lang="en-US" b="1" dirty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" y="6356351"/>
            <a:ext cx="12192000" cy="501650"/>
          </a:xfrm>
          <a:prstGeom prst="rect">
            <a:avLst/>
          </a:prstGeom>
          <a:solidFill>
            <a:srgbClr val="003A6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	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5930" y="6356348"/>
            <a:ext cx="18288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2081" y="6003530"/>
            <a:ext cx="120599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%=number 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students who completed a certain major (including those who completed it as a second major), divided by all majors completed by this graduating class (including double majors)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995680" y="6406632"/>
            <a:ext cx="3487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Suhua Dong, Director of Institutional Analysis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5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9519" y="6246796"/>
            <a:ext cx="12142481" cy="611205"/>
          </a:xfrm>
          <a:prstGeom prst="rect">
            <a:avLst/>
          </a:prstGeom>
          <a:solidFill>
            <a:srgbClr val="003A6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	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5930" y="6356348"/>
            <a:ext cx="18288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436880" y="740096"/>
            <a:ext cx="11040338" cy="5200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Footnote</a:t>
            </a:r>
            <a:r>
              <a:rPr lang="en-US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a typeface="Times New Roman" panose="02020603050405020304" pitchFamily="18" charset="0"/>
              </a:rPr>
              <a:t>Class of 2022 included August and December 2021 graduates and May 2022 graduates. </a:t>
            </a:r>
            <a:r>
              <a:rPr lang="en-US" dirty="0" smtClean="0">
                <a:ea typeface="Times New Roman" panose="02020603050405020304" pitchFamily="18" charset="0"/>
              </a:rPr>
              <a:t>Same logic applies to other graduating classes.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dirty="0" smtClean="0">
                <a:solidFill>
                  <a:srgbClr val="C00000"/>
                </a:solidFill>
              </a:rPr>
              <a:t>Note added on July 20, 2022: </a:t>
            </a:r>
            <a:endParaRPr lang="en-US" dirty="0" smtClean="0">
              <a:solidFill>
                <a:srgbClr val="C00000"/>
              </a:solidFill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C00000"/>
                </a:solidFill>
              </a:rPr>
              <a:t>On </a:t>
            </a:r>
            <a:r>
              <a:rPr lang="en-US" dirty="0" smtClean="0">
                <a:solidFill>
                  <a:srgbClr val="C00000"/>
                </a:solidFill>
              </a:rPr>
              <a:t>July 19, 2022, the Registrar’s </a:t>
            </a:r>
            <a:r>
              <a:rPr lang="en-US" dirty="0">
                <a:solidFill>
                  <a:srgbClr val="C00000"/>
                </a:solidFill>
              </a:rPr>
              <a:t>Office processed two backdated May </a:t>
            </a:r>
            <a:r>
              <a:rPr lang="en-US" dirty="0" smtClean="0">
                <a:solidFill>
                  <a:srgbClr val="C00000"/>
                </a:solidFill>
              </a:rPr>
              <a:t>2022 graduates (One </a:t>
            </a:r>
            <a:r>
              <a:rPr lang="en-US" dirty="0">
                <a:solidFill>
                  <a:srgbClr val="C00000"/>
                </a:solidFill>
              </a:rPr>
              <a:t>was </a:t>
            </a:r>
            <a:r>
              <a:rPr lang="en-US" dirty="0" smtClean="0">
                <a:solidFill>
                  <a:srgbClr val="C00000"/>
                </a:solidFill>
              </a:rPr>
              <a:t>a BMB major; the other, a CS major</a:t>
            </a:r>
            <a:r>
              <a:rPr lang="en-US" dirty="0" smtClean="0">
                <a:solidFill>
                  <a:srgbClr val="C00000"/>
                </a:solidFill>
              </a:rPr>
              <a:t>). Suhua added these </a:t>
            </a:r>
            <a:r>
              <a:rPr lang="en-US" dirty="0">
                <a:solidFill>
                  <a:srgbClr val="C00000"/>
                </a:solidFill>
              </a:rPr>
              <a:t>two </a:t>
            </a:r>
            <a:r>
              <a:rPr lang="en-US" dirty="0" smtClean="0">
                <a:solidFill>
                  <a:srgbClr val="C00000"/>
                </a:solidFill>
              </a:rPr>
              <a:t>graduates </a:t>
            </a:r>
            <a:r>
              <a:rPr lang="en-US" dirty="0" smtClean="0">
                <a:solidFill>
                  <a:srgbClr val="C00000"/>
                </a:solidFill>
              </a:rPr>
              <a:t>to </a:t>
            </a: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>
                <a:solidFill>
                  <a:srgbClr val="C00000"/>
                </a:solidFill>
              </a:rPr>
              <a:t>chart and the table </a:t>
            </a:r>
            <a:r>
              <a:rPr lang="en-US" dirty="0" smtClean="0">
                <a:solidFill>
                  <a:srgbClr val="C00000"/>
                </a:solidFill>
              </a:rPr>
              <a:t>on </a:t>
            </a:r>
            <a:r>
              <a:rPr lang="en-US" dirty="0">
                <a:solidFill>
                  <a:srgbClr val="C00000"/>
                </a:solidFill>
              </a:rPr>
              <a:t>July </a:t>
            </a:r>
            <a:r>
              <a:rPr lang="en-US" dirty="0" smtClean="0">
                <a:solidFill>
                  <a:srgbClr val="C00000"/>
                </a:solidFill>
              </a:rPr>
              <a:t>20, 2022.  </a:t>
            </a:r>
            <a:r>
              <a:rPr lang="en-US" dirty="0">
                <a:solidFill>
                  <a:srgbClr val="C00000"/>
                </a:solidFill>
              </a:rPr>
              <a:t>Thus Biological Sciences changed from 56 </a:t>
            </a:r>
            <a:r>
              <a:rPr lang="en-US" dirty="0" smtClean="0">
                <a:solidFill>
                  <a:srgbClr val="C00000"/>
                </a:solidFill>
              </a:rPr>
              <a:t>(in the initial posting) to 57. Total number of majors completed by the Class of 2022 changed from 762 (in the initial posting) to 764; unduplicated headcount of this graduating class changed from  638 (in the initial posting) to 640. As a result of this change in the denominator (i.e., from 762 to 764), the % for a few majors had a trivial change compared with % displayed in the initial posting. The relative position of  the Top majors remain the same. </a:t>
            </a:r>
            <a:endParaRPr lang="en-US" dirty="0">
              <a:solidFill>
                <a:srgbClr val="C00000"/>
              </a:solidFill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a typeface="Times New Roman" panose="02020603050405020304" pitchFamily="18" charset="0"/>
              </a:rPr>
              <a:t>%=</a:t>
            </a:r>
            <a:r>
              <a:rPr lang="en-US" dirty="0">
                <a:ea typeface="Times New Roman" panose="02020603050405020304" pitchFamily="18" charset="0"/>
              </a:rPr>
              <a:t>Total number of students who completed a certain major (including those who completed it as a second major), divided by all majors completed by this graduating class (including double majors). e.g., </a:t>
            </a:r>
            <a:r>
              <a:rPr lang="en-US" dirty="0" smtClean="0">
                <a:ea typeface="Times New Roman" panose="02020603050405020304" pitchFamily="18" charset="0"/>
              </a:rPr>
              <a:t>In the 2022 graduating class, 76 </a:t>
            </a:r>
            <a:r>
              <a:rPr lang="en-US" dirty="0">
                <a:ea typeface="Times New Roman" panose="02020603050405020304" pitchFamily="18" charset="0"/>
              </a:rPr>
              <a:t>students completed a POL major, including 10 students who completed as a 2nd major; the entire graduating class included a total of </a:t>
            </a:r>
            <a:r>
              <a:rPr lang="en-US" dirty="0" smtClean="0">
                <a:ea typeface="Times New Roman" panose="02020603050405020304" pitchFamily="18" charset="0"/>
              </a:rPr>
              <a:t>640 </a:t>
            </a:r>
            <a:r>
              <a:rPr lang="en-US" dirty="0">
                <a:ea typeface="Times New Roman" panose="02020603050405020304" pitchFamily="18" charset="0"/>
              </a:rPr>
              <a:t>students (unduplicated headcount) who completed a total of </a:t>
            </a:r>
            <a:r>
              <a:rPr lang="en-US" dirty="0" smtClean="0">
                <a:ea typeface="Times New Roman" panose="02020603050405020304" pitchFamily="18" charset="0"/>
              </a:rPr>
              <a:t>764 </a:t>
            </a:r>
            <a:r>
              <a:rPr lang="en-US" dirty="0">
                <a:ea typeface="Times New Roman" panose="02020603050405020304" pitchFamily="18" charset="0"/>
              </a:rPr>
              <a:t>majors (including double majors); thus </a:t>
            </a:r>
            <a:r>
              <a:rPr lang="en-US" dirty="0" smtClean="0">
                <a:ea typeface="Times New Roman" panose="02020603050405020304" pitchFamily="18" charset="0"/>
              </a:rPr>
              <a:t>76/764=9.9%.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B804-746B-41AC-9671-683C754282F1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5680" y="6406632"/>
            <a:ext cx="3487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Suhua Dong, Director of Institutional Analysis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0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745</Words>
  <Application>Microsoft Office PowerPoint</Application>
  <PresentationFormat>Widescreen</PresentationFormat>
  <Paragraphs>199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Segoe UI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Suhua Dong</dc:creator>
  <cp:lastModifiedBy>Suhua Dong</cp:lastModifiedBy>
  <cp:revision>45</cp:revision>
  <dcterms:created xsi:type="dcterms:W3CDTF">2022-06-29T20:08:06Z</dcterms:created>
  <dcterms:modified xsi:type="dcterms:W3CDTF">2022-07-20T17:47:39Z</dcterms:modified>
</cp:coreProperties>
</file>