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modernComment_12D_1BE1F3F1.xml" ContentType="application/vnd.ms-powerpoint.comments+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0" r:id="rId5"/>
    <p:sldId id="258" r:id="rId6"/>
    <p:sldId id="264" r:id="rId7"/>
    <p:sldId id="274" r:id="rId8"/>
    <p:sldId id="266" r:id="rId9"/>
    <p:sldId id="273" r:id="rId10"/>
    <p:sldId id="290" r:id="rId11"/>
    <p:sldId id="285" r:id="rId12"/>
    <p:sldId id="268" r:id="rId13"/>
    <p:sldId id="284" r:id="rId14"/>
    <p:sldId id="287" r:id="rId15"/>
    <p:sldId id="288" r:id="rId16"/>
    <p:sldId id="277" r:id="rId17"/>
    <p:sldId id="296" r:id="rId18"/>
    <p:sldId id="301" r:id="rId19"/>
    <p:sldId id="29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544F0D-49F2-5990-E57E-0264BB2A70E2}" name="Josef Brandauer" initials="JB" userId="S::jbrandau@gettysburg.edu::83f51942-584e-492a-a985-17669a20e37c" providerId="AD"/>
  <p188:author id="{6EFA2528-57AC-2AB3-15F8-6DA43EC73EDE}" name="Melissa Forbes" initials="MF" userId="S::mforbes@gettysburg.edu::20bd15ae-59b0-4fdf-bab8-c80576adbf5c" providerId="AD"/>
  <p188:author id="{BF8AD7A7-DC12-CF78-29AB-5BA57B14AAA6}" name="Clifton Presser" initials="CP" userId="S::cpresser@gettysburg.edu::871cc906-fbba-4285-a90c-705ec22a823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BED32"/>
    <a:srgbClr val="7D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AC1495-BD9E-54EF-9188-861760E8E45B}" v="1793" dt="2023-01-26T04:28:33.750"/>
    <p1510:client id="{07038142-931F-5C0E-555A-D1E669A469FE}" v="2868" dt="2023-01-26T03:11:47.185"/>
    <p1510:client id="{3F0A1FFA-9795-904F-C48F-11216AF7E1A2}" v="19" dt="2023-01-26T16:01:57.919"/>
    <p1510:client id="{5E2CF1F8-301D-11F5-41D4-66C293356FB9}" v="2" dt="2023-01-25T21:03:21.716"/>
    <p1510:client id="{70A2AA5D-031A-2FC3-D267-7790C5F7AA56}" v="146" dt="2023-01-26T15:19:31.234"/>
    <p1510:client id="{81E4C432-DE87-D10F-79F5-B1771BA3D7B9}" v="433" dt="2023-01-26T13:27:15.848"/>
    <p1510:client id="{B6C66499-B95E-8191-06AB-D0738F1333A2}" v="2" dt="2023-07-10T14:07:21.427"/>
    <p1510:client id="{C711FAB9-8D2C-76AD-9D5F-EA6FC2440C18}" v="1440" dt="2023-01-25T22:24:05.119"/>
    <p1510:client id="{D51FF63A-F759-BB2F-406A-066F4D4A9294}" v="8" dt="2023-01-26T21:21:06.9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414"/>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omments/modernComment_12D_1BE1F3F1.xml><?xml version="1.0" encoding="utf-8"?>
<p188:cmLst xmlns:a="http://schemas.openxmlformats.org/drawingml/2006/main" xmlns:r="http://schemas.openxmlformats.org/officeDocument/2006/relationships" xmlns:p188="http://schemas.microsoft.com/office/powerpoint/2018/8/main">
  <p188:cm id="{11AE6CC2-A264-499A-851B-A9EAE35B617B}" authorId="{0A544F0D-49F2-5990-E57E-0264BB2A70E2}" status="resolved" created="2023-01-26T04:12:32.938" complete="100000">
    <ac:deMkLst xmlns:ac="http://schemas.microsoft.com/office/drawing/2013/main/command">
      <pc:docMk xmlns:pc="http://schemas.microsoft.com/office/powerpoint/2013/main/command"/>
      <pc:sldMk xmlns:pc="http://schemas.microsoft.com/office/powerpoint/2013/main/command" cId="467792881" sldId="301"/>
      <ac:spMk id="3" creationId="{5F3AC67B-78B3-48B5-1D39-DF55453EC96F}"/>
    </ac:deMkLst>
    <p188:replyLst>
      <p188:reply id="{93AFCCC1-9841-42D5-AF80-C3E03C22508D}" authorId="{6EFA2528-57AC-2AB3-15F8-6DA43EC73EDE}" created="2023-01-26T04:13:31.523">
        <p188:txBody>
          <a:bodyPr/>
          <a:lstStyle/>
          <a:p>
            <a:r>
              <a:rPr lang="en-US"/>
              <a:t>I don't know if we can get from top left to bottom right with arrows. Should we move "love it" to bottom left? </a:t>
            </a:r>
          </a:p>
        </p188:txBody>
      </p188:reply>
      <p188:reply id="{7A8EBF5E-3CA7-43AB-A100-6A2CF259B438}" authorId="{6EFA2528-57AC-2AB3-15F8-6DA43EC73EDE}" created="2023-01-26T04:13:47.321">
        <p188:txBody>
          <a:bodyPr/>
          <a:lstStyle/>
          <a:p>
            <a:r>
              <a:rPr lang="en-US"/>
              <a:t>That way at least it goes in a progressing circle</a:t>
            </a:r>
          </a:p>
        </p188:txBody>
      </p188:reply>
      <p188:reply id="{8E3259C3-034C-4A1E-AD31-8B7C29DADC8F}" authorId="{0A544F0D-49F2-5990-E57E-0264BB2A70E2}" created="2023-01-26T04:16:43.960">
        <p188:txBody>
          <a:bodyPr/>
          <a:lstStyle/>
          <a:p>
            <a:r>
              <a:rPr lang="en-US"/>
              <a:t>better</a:t>
            </a:r>
          </a:p>
        </p188:txBody>
      </p188:reply>
    </p188:replyLst>
    <p188:txBody>
      <a:bodyPr/>
      <a:lstStyle/>
      <a:p>
        <a:r>
          <a:rPr lang="en-US"/>
          <a:t>do these arrovs make more sense? sort of a progression from top left to bottom right?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9CBB8-9F32-4D97-A046-66ABCA7B1438}" type="datetimeFigureOut">
              <a:rPr lang="en-US" smtClean="0"/>
              <a:t>1/30/2024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A7249-D69A-4AA7-9A87-4C8BCEBD2811}" type="slidenum">
              <a:rPr lang="en-US" smtClean="0"/>
              <a:t>‹#›</a:t>
            </a:fld>
            <a:endParaRPr lang="en-US"/>
          </a:p>
        </p:txBody>
      </p:sp>
    </p:spTree>
    <p:extLst>
      <p:ext uri="{BB962C8B-B14F-4D97-AF65-F5344CB8AC3E}">
        <p14:creationId xmlns:p14="http://schemas.microsoft.com/office/powerpoint/2010/main" val="345632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will start presentation</a:t>
            </a:r>
            <a:endParaRPr lang="en-US"/>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a:t>
            </a:fld>
            <a:endParaRPr/>
          </a:p>
        </p:txBody>
      </p:sp>
    </p:spTree>
    <p:extLst>
      <p:ext uri="{BB962C8B-B14F-4D97-AF65-F5344CB8AC3E}">
        <p14:creationId xmlns:p14="http://schemas.microsoft.com/office/powerpoint/2010/main" val="3950570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3318074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Clif – Your experience will be helpful here.</a:t>
            </a:r>
          </a:p>
          <a:p>
            <a:endParaRPr lang="en-US">
              <a:cs typeface="Calibri"/>
            </a:endParaRPr>
          </a:p>
          <a:p>
            <a:r>
              <a:rPr lang="en-US">
                <a:cs typeface="Calibri"/>
              </a:rPr>
              <a:t>Melissa: This is not new, transition to next slide</a:t>
            </a: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1971783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Melissa :-)</a:t>
            </a:r>
            <a:endParaRPr lang="en-US"/>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12</a:t>
            </a:fld>
            <a:endParaRPr/>
          </a:p>
        </p:txBody>
      </p:sp>
    </p:spTree>
    <p:extLst>
      <p:ext uri="{BB962C8B-B14F-4D97-AF65-F5344CB8AC3E}">
        <p14:creationId xmlns:p14="http://schemas.microsoft.com/office/powerpoint/2010/main" val="1710857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Should students learn how to use </a:t>
            </a:r>
            <a:r>
              <a:rPr lang="en-US" err="1">
                <a:cs typeface="Calibri"/>
              </a:rPr>
              <a:t>ChatGPT</a:t>
            </a:r>
            <a:r>
              <a:rPr lang="en-US">
                <a:cs typeface="Calibri"/>
              </a:rPr>
              <a:t>? Is this an asset in their career?</a:t>
            </a: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759437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16</a:t>
            </a:fld>
            <a:endParaRPr/>
          </a:p>
        </p:txBody>
      </p:sp>
    </p:spTree>
    <p:extLst>
      <p:ext uri="{BB962C8B-B14F-4D97-AF65-F5344CB8AC3E}">
        <p14:creationId xmlns:p14="http://schemas.microsoft.com/office/powerpoint/2010/main" val="2259817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introduces presenters &amp; talks a little about their expertise and skill set</a:t>
            </a: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a:t>
            </a:fld>
            <a:endParaRPr/>
          </a:p>
        </p:txBody>
      </p:sp>
    </p:spTree>
    <p:extLst>
      <p:ext uri="{BB962C8B-B14F-4D97-AF65-F5344CB8AC3E}">
        <p14:creationId xmlns:p14="http://schemas.microsoft.com/office/powerpoint/2010/main" val="2781769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t>Clif answers – </a:t>
            </a:r>
          </a:p>
          <a:p>
            <a:endParaRPr lang="en-US">
              <a:cs typeface="Calibri"/>
            </a:endParaRPr>
          </a:p>
          <a:p>
            <a:r>
              <a:rPr lang="en-US"/>
              <a:t>- what is it?</a:t>
            </a:r>
            <a:endParaRPr lang="en-US">
              <a:cs typeface="Calibri"/>
            </a:endParaRPr>
          </a:p>
          <a:p>
            <a:r>
              <a:rPr lang="en-US"/>
              <a:t>- how does it do its work? Explain 'training' aspect</a:t>
            </a:r>
            <a:endParaRPr lang="en-US">
              <a:cs typeface="Calibri"/>
            </a:endParaRPr>
          </a:p>
          <a:p>
            <a:pPr marL="171450" indent="-171450">
              <a:buFont typeface="Calibri"/>
              <a:buChar char="-"/>
            </a:pPr>
            <a:r>
              <a:rPr lang="en-US"/>
              <a:t>is it good at it? </a:t>
            </a:r>
            <a:endParaRPr lang="en-US">
              <a:cs typeface="Calibri"/>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413328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will share screen and run through a quick demo (3 minutes) that includes a follow-up question to an original output.</a:t>
            </a:r>
          </a:p>
          <a:p>
            <a:endParaRPr lang="en-US">
              <a:cs typeface="Calibri"/>
            </a:endParaRPr>
          </a:p>
          <a:p>
            <a:r>
              <a:rPr lang="en-US">
                <a:cs typeface="Calibri"/>
              </a:rPr>
              <a:t>Melissa will speak while Josef shares screen and sets up and provide one or two prompts</a:t>
            </a: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334983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wrapping this up, it's clear that students can use </a:t>
            </a:r>
            <a:r>
              <a:rPr lang="en-US" err="1">
                <a:cs typeface="Calibri"/>
              </a:rPr>
              <a:t>ChatGPT</a:t>
            </a:r>
            <a:r>
              <a:rPr lang="en-US">
                <a:cs typeface="Calibri"/>
              </a:rPr>
              <a:t> for essays, etc.</a:t>
            </a:r>
            <a:endParaRPr lang="en-US"/>
          </a:p>
          <a:p>
            <a:endParaRPr lang="en-US"/>
          </a:p>
          <a:p>
            <a:r>
              <a:rPr lang="en-US"/>
              <a:t>Question for Clif: what about your field? How much of an impact has AI made already?</a:t>
            </a:r>
            <a:endParaRPr lang="en-US">
              <a:cs typeface="Calibri" panose="020F0502020204030204"/>
            </a:endParaRPr>
          </a:p>
          <a:p>
            <a:endParaRPr lang="en-US">
              <a:cs typeface="Calibri" panose="020F0502020204030204"/>
            </a:endParaRPr>
          </a:p>
          <a:p>
            <a:r>
              <a:rPr lang="en-US">
                <a:cs typeface="Calibri" panose="020F0502020204030204"/>
              </a:rPr>
              <a:t>Are they using it? Some of them, yes! </a:t>
            </a:r>
          </a:p>
          <a:p>
            <a:endParaRPr lang="en-US"/>
          </a:p>
          <a:p>
            <a:r>
              <a:rPr lang="en-US"/>
              <a:t>Write to write</a:t>
            </a:r>
            <a:endParaRPr lang="en-US">
              <a:cs typeface="Calibri" panose="020F0502020204030204"/>
            </a:endParaRPr>
          </a:p>
          <a:p>
            <a:pPr marL="0" lvl="0" indent="0" algn="l" rtl="0">
              <a:spcBef>
                <a:spcPts val="0"/>
              </a:spcBef>
              <a:spcAft>
                <a:spcPts val="0"/>
              </a:spcAft>
              <a:buNone/>
            </a:pPr>
            <a:r>
              <a:rPr lang="en-US"/>
              <a:t>Thesis statement</a:t>
            </a:r>
            <a:endParaRPr lang="en-US">
              <a:cs typeface="Calibri" panose="020F0502020204030204"/>
            </a:endParaRPr>
          </a:p>
          <a:p>
            <a:pPr marL="0" lvl="0" indent="0" algn="l" rtl="0">
              <a:spcBef>
                <a:spcPts val="0"/>
              </a:spcBef>
              <a:spcAft>
                <a:spcPts val="0"/>
              </a:spcAft>
              <a:buNone/>
            </a:pPr>
            <a:r>
              <a:rPr lang="en-US"/>
              <a:t>Coding?</a:t>
            </a: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3809527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Melissa, you spend an incredible amount of time mentoring students become better writers, and you're very familiar with </a:t>
            </a:r>
            <a:r>
              <a:rPr lang="en-US" err="1">
                <a:cs typeface="Calibri"/>
              </a:rPr>
              <a:t>ChatGPT</a:t>
            </a:r>
            <a:r>
              <a:rPr lang="en-US">
                <a:cs typeface="Calibri"/>
              </a:rPr>
              <a:t>. What are your thoughts on its limitations?</a:t>
            </a: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3169727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1494512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a:cs typeface="Calibri"/>
              </a:rPr>
              <a:t>Josef handles this slide, hands off 'boring and circular' to Melissa</a:t>
            </a:r>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203660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5902a186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95902a186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endParaRPr lang="en-US">
              <a:cs typeface="Calibri"/>
            </a:endParaRPr>
          </a:p>
        </p:txBody>
      </p:sp>
      <p:sp>
        <p:nvSpPr>
          <p:cNvPr id="59" name="Google Shape;59;g95902a1868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9</a:t>
            </a:fld>
            <a:endParaRPr/>
          </a:p>
        </p:txBody>
      </p:sp>
    </p:spTree>
    <p:extLst>
      <p:ext uri="{BB962C8B-B14F-4D97-AF65-F5344CB8AC3E}">
        <p14:creationId xmlns:p14="http://schemas.microsoft.com/office/powerpoint/2010/main" val="310993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12CDAF7-4DEF-4820-8D95-39B496A65912}"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2456743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2CDAF7-4DEF-4820-8D95-39B496A65912}"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291604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2CDAF7-4DEF-4820-8D95-39B496A65912}"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273513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2CDAF7-4DEF-4820-8D95-39B496A65912}"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1290126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2CDAF7-4DEF-4820-8D95-39B496A65912}"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111707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2CDAF7-4DEF-4820-8D95-39B496A65912}"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333507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2CDAF7-4DEF-4820-8D95-39B496A65912}" type="datetimeFigureOut">
              <a:rPr lang="en-US" smtClean="0"/>
              <a:t>1/30/2024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33861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2CDAF7-4DEF-4820-8D95-39B496A65912}" type="datetimeFigureOut">
              <a:rPr lang="en-US" smtClean="0"/>
              <a:t>1/30/2024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1521217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CDAF7-4DEF-4820-8D95-39B496A65912}" type="datetimeFigureOut">
              <a:rPr lang="en-US" smtClean="0"/>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4247290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2CDAF7-4DEF-4820-8D95-39B496A65912}"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121473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2CDAF7-4DEF-4820-8D95-39B496A65912}" type="datetimeFigureOut">
              <a:rPr lang="en-US" smtClean="0"/>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45F5F-5D75-4F2A-8507-0DF634C355DB}" type="slidenum">
              <a:rPr lang="en-US" smtClean="0"/>
              <a:t>‹#›</a:t>
            </a:fld>
            <a:endParaRPr lang="en-US"/>
          </a:p>
        </p:txBody>
      </p:sp>
    </p:spTree>
    <p:extLst>
      <p:ext uri="{BB962C8B-B14F-4D97-AF65-F5344CB8AC3E}">
        <p14:creationId xmlns:p14="http://schemas.microsoft.com/office/powerpoint/2010/main" val="2337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CDAF7-4DEF-4820-8D95-39B496A65912}" type="datetimeFigureOut">
              <a:rPr lang="en-US" smtClean="0"/>
              <a:t>1/30/2024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45F5F-5D75-4F2A-8507-0DF634C355DB}" type="slidenum">
              <a:rPr lang="en-US" smtClean="0"/>
              <a:t>‹#›</a:t>
            </a:fld>
            <a:endParaRPr lang="en-US"/>
          </a:p>
        </p:txBody>
      </p:sp>
    </p:spTree>
    <p:extLst>
      <p:ext uri="{BB962C8B-B14F-4D97-AF65-F5344CB8AC3E}">
        <p14:creationId xmlns:p14="http://schemas.microsoft.com/office/powerpoint/2010/main" val="2578681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cctl@gettysburg.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riticalai.org/2023/01/17/critical-ai-adapting-college-writing-for-the-age-of-large-language-models-such-as-chatgpt-some-next-steps-for-educators/" TargetMode="External"/><Relationship Id="rId2" Type="http://schemas.microsoft.com/office/2018/10/relationships/comments" Target="../comments/modernComment_12D_1BE1F3F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cctl@gettysburg.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chat.openai.com/cha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cs.gettysburg.edu/~cpresser/jcct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439057" y="365125"/>
            <a:ext cx="8826766" cy="805468"/>
          </a:xfrm>
        </p:spPr>
        <p:txBody>
          <a:bodyPr>
            <a:normAutofit fontScale="90000"/>
          </a:bodyPr>
          <a:lstStyle/>
          <a:p>
            <a:r>
              <a:rPr lang="en-US" sz="6600" b="1"/>
              <a:t>Welcome!</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lnSpcReduction="10000"/>
          </a:bodyPr>
          <a:lstStyle/>
          <a:p>
            <a:r>
              <a:rPr lang="en-US"/>
              <a:t>This session is being recorded</a:t>
            </a:r>
          </a:p>
          <a:p>
            <a:r>
              <a:rPr lang="en-US"/>
              <a:t>Recording (and resource guide) will be posted on JCCTL web site</a:t>
            </a:r>
            <a:endParaRPr lang="en-US">
              <a:cs typeface="Calibri"/>
            </a:endParaRPr>
          </a:p>
          <a:p>
            <a:endParaRPr lang="en-US"/>
          </a:p>
          <a:p>
            <a:r>
              <a:rPr lang="en-US">
                <a:ea typeface="+mn-lt"/>
                <a:cs typeface="+mn-lt"/>
              </a:rPr>
              <a:t>Questions/comments? Please use the chat function (to everyone or the moderator)</a:t>
            </a:r>
            <a:endParaRPr lang="en-US"/>
          </a:p>
          <a:p>
            <a:r>
              <a:rPr lang="en-US"/>
              <a:t>Please mute your microphone during the talk unless commenting</a:t>
            </a:r>
            <a:endParaRPr lang="en-US">
              <a:cs typeface="Calibri"/>
            </a:endParaRPr>
          </a:p>
          <a:p>
            <a:endParaRPr lang="en-US">
              <a:cs typeface="Calibri"/>
            </a:endParaRPr>
          </a:p>
          <a:p>
            <a:pPr marL="0" indent="0">
              <a:buNone/>
            </a:pPr>
            <a:endParaRPr lang="en-US"/>
          </a:p>
          <a:p>
            <a:pPr marL="0" indent="0">
              <a:buNone/>
            </a:pPr>
            <a:r>
              <a:rPr lang="en-US" b="1"/>
              <a:t>Email </a:t>
            </a:r>
            <a:r>
              <a:rPr lang="en-US" b="1">
                <a:hlinkClick r:id="rId3"/>
              </a:rPr>
              <a:t>jcctl@gettysburg.edu</a:t>
            </a:r>
            <a:r>
              <a:rPr lang="en-US" b="1"/>
              <a:t> if you would like to receive the JCCTL mailer</a:t>
            </a:r>
            <a:endParaRPr lang="en-US" b="1">
              <a:cs typeface="Calibri"/>
            </a:endParaRPr>
          </a:p>
          <a:p>
            <a:pPr marL="0" indent="0">
              <a:buNone/>
            </a:pPr>
            <a:endParaRPr lang="en-US"/>
          </a:p>
          <a:p>
            <a:endParaRPr lang="en-US"/>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10;"/>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4">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3910055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What now? </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a:cs typeface="Calibri" panose="020F0502020204030204"/>
              </a:rPr>
              <a:t>Questions to consider: </a:t>
            </a:r>
          </a:p>
          <a:p>
            <a:pPr marL="457200" indent="-457200"/>
            <a:r>
              <a:rPr lang="en-US">
                <a:cs typeface="Calibri" panose="020F0502020204030204"/>
              </a:rPr>
              <a:t>Why am I assigning writing in the first place?</a:t>
            </a:r>
          </a:p>
          <a:p>
            <a:pPr marL="914400" lvl="1" indent="-457200"/>
            <a:r>
              <a:rPr lang="en-US">
                <a:cs typeface="Calibri" panose="020F0502020204030204"/>
              </a:rPr>
              <a:t>Demonstrate content knowledge</a:t>
            </a:r>
          </a:p>
          <a:p>
            <a:pPr marL="914400" lvl="1" indent="-457200"/>
            <a:r>
              <a:rPr lang="en-US">
                <a:cs typeface="Calibri" panose="020F0502020204030204"/>
              </a:rPr>
              <a:t>Generate insights/make connections</a:t>
            </a:r>
          </a:p>
          <a:p>
            <a:pPr marL="914400" lvl="1" indent="-457200"/>
            <a:r>
              <a:rPr lang="en-US">
                <a:cs typeface="Calibri" panose="020F0502020204030204"/>
              </a:rPr>
              <a:t>Learn to write</a:t>
            </a:r>
            <a:endParaRPr lang="en-US"/>
          </a:p>
          <a:p>
            <a:pPr marL="457200" indent="-457200"/>
            <a:r>
              <a:rPr lang="en-US">
                <a:cs typeface="Calibri"/>
              </a:rPr>
              <a:t>What are the learning goals of these assignments, and how might </a:t>
            </a:r>
            <a:r>
              <a:rPr lang="en-US" err="1">
                <a:cs typeface="Calibri"/>
              </a:rPr>
              <a:t>ChatGPT</a:t>
            </a:r>
            <a:r>
              <a:rPr lang="en-US">
                <a:cs typeface="Calibri"/>
              </a:rPr>
              <a:t> interfere with them (or not)? </a:t>
            </a:r>
          </a:p>
          <a:p>
            <a:pPr marL="914400" lvl="1" indent="-457200"/>
            <a:r>
              <a:rPr lang="en-US">
                <a:cs typeface="Calibri"/>
              </a:rPr>
              <a:t>Does </a:t>
            </a:r>
            <a:r>
              <a:rPr lang="en-US" err="1">
                <a:cs typeface="Calibri"/>
              </a:rPr>
              <a:t>ChatGPT</a:t>
            </a:r>
            <a:r>
              <a:rPr lang="en-US">
                <a:cs typeface="Calibri"/>
              </a:rPr>
              <a:t> make any new learning goals possible? </a:t>
            </a:r>
          </a:p>
          <a:p>
            <a:pPr marL="0" indent="0">
              <a:buNone/>
            </a:pPr>
            <a:endParaRPr lang="en-US">
              <a:cs typeface="Calibri"/>
            </a:endParaRPr>
          </a:p>
          <a:p>
            <a:pPr marL="0" indent="0">
              <a:buNone/>
            </a:pPr>
            <a:endParaRPr lang="en-US">
              <a:cs typeface="Calibri"/>
            </a:endParaRPr>
          </a:p>
          <a:p>
            <a:pPr marL="0" indent="0">
              <a:buNone/>
            </a:pPr>
            <a:endParaRPr lang="en-US">
              <a:cs typeface="Calibri"/>
            </a:endParaRPr>
          </a:p>
          <a:p>
            <a:pPr marL="0" indent="0">
              <a:buNone/>
            </a:pPr>
            <a:endParaRPr lang="en-US">
              <a:cs typeface="Calibri"/>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225556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fontScale="90000"/>
          </a:bodyPr>
          <a:lstStyle/>
          <a:p>
            <a:r>
              <a:rPr lang="en-US"/>
              <a:t>And as you ask yourself these questions, ...</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a:cs typeface="Calibri" panose="020F0502020204030204"/>
              </a:rPr>
              <a:t>Points to consider: </a:t>
            </a:r>
          </a:p>
          <a:p>
            <a:pPr marL="457200" indent="-457200"/>
            <a:r>
              <a:rPr lang="en-US">
                <a:cs typeface="Calibri" panose="020F0502020204030204"/>
              </a:rPr>
              <a:t>The horse is out of the barn</a:t>
            </a:r>
          </a:p>
          <a:p>
            <a:pPr marL="457200" indent="-457200"/>
            <a:r>
              <a:rPr lang="en-US">
                <a:cs typeface="Calibri" panose="020F0502020204030204"/>
              </a:rPr>
              <a:t>Outside of educational environments, AI is being adopted as a tool</a:t>
            </a:r>
          </a:p>
          <a:p>
            <a:pPr marL="457200" indent="-457200"/>
            <a:r>
              <a:rPr lang="en-US">
                <a:cs typeface="Calibri" panose="020F0502020204030204"/>
              </a:rPr>
              <a:t>With a complex prompt, cheating effectively with </a:t>
            </a:r>
            <a:r>
              <a:rPr lang="en-US" err="1">
                <a:cs typeface="Calibri" panose="020F0502020204030204"/>
              </a:rPr>
              <a:t>ChatGPT</a:t>
            </a:r>
            <a:r>
              <a:rPr lang="en-US">
                <a:cs typeface="Calibri" panose="020F0502020204030204"/>
              </a:rPr>
              <a:t> is often more difficult than just doing the assignment</a:t>
            </a:r>
          </a:p>
          <a:p>
            <a:pPr marL="457200" indent="-457200"/>
            <a:r>
              <a:rPr lang="en-US">
                <a:cs typeface="Calibri" panose="020F0502020204030204"/>
              </a:rPr>
              <a:t>This is not new</a:t>
            </a: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1753976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hidden="1"/>
          <p:cNvSpPr>
            <a:spLocks noGrp="1"/>
          </p:cNvSpPr>
          <p:nvPr>
            <p:ph type="title"/>
          </p:nvPr>
        </p:nvSpPr>
        <p:spPr>
          <a:xfrm>
            <a:off x="553548" y="433196"/>
            <a:ext cx="8984832" cy="1073921"/>
          </a:xfrm>
        </p:spPr>
        <p:txBody>
          <a:bodyPr>
            <a:normAutofit/>
          </a:bodyPr>
          <a:lstStyle/>
          <a:p>
            <a:r>
              <a:rPr lang="en-US" dirty="0"/>
              <a:t>What now, continued </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dirty="0">
                <a:ea typeface="+mn-lt"/>
                <a:cs typeface="+mn-lt"/>
              </a:rPr>
              <a:t>"For this invention will produce forgetfulness in the minds of those who learn to use it, because they will not practice their memory. Their trust in writing, produced by external characters which are no part of themselves, will discourage the use of their own memory within them. You have invented an elixir not of memory, but of reminding; and you offer your pupils the appearance of wisdom, not true wisdom, for they will read many things without instruction and will therefore seem to know many things, when they are for the most part ignorant and hard to get along with, since they are not wise, but only appear wise."  </a:t>
            </a:r>
            <a:endParaRPr lang="en-US" dirty="0"/>
          </a:p>
          <a:p>
            <a:pPr marL="0" indent="0" algn="r">
              <a:buNone/>
            </a:pPr>
            <a:r>
              <a:rPr lang="en-US" dirty="0">
                <a:cs typeface="Calibri" panose="020F0502020204030204"/>
              </a:rPr>
              <a:t>Socrates, </a:t>
            </a:r>
            <a:r>
              <a:rPr lang="en-US" i="1" dirty="0">
                <a:cs typeface="Calibri" panose="020F0502020204030204"/>
              </a:rPr>
              <a:t>Phaedrus</a:t>
            </a:r>
            <a:r>
              <a:rPr lang="en-US" dirty="0">
                <a:cs typeface="Calibri" panose="020F0502020204030204"/>
              </a:rPr>
              <a:t> 14, 274–275</a:t>
            </a:r>
          </a:p>
          <a:p>
            <a:pPr marL="0" indent="0">
              <a:buNone/>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457421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Is using ChatGPT a valuable skill?</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a:t>Define and refine</a:t>
            </a:r>
          </a:p>
          <a:p>
            <a:pPr marL="0" indent="0">
              <a:buNone/>
            </a:pPr>
            <a:r>
              <a:rPr lang="en-US"/>
              <a:t>“You will get what you ask for, even if it’s hard to tell what you’re asking for.”</a:t>
            </a: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128194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descr="Decorative">
            <a:extLst>
              <a:ext uri="{FF2B5EF4-FFF2-40B4-BE49-F238E27FC236}">
                <a16:creationId xmlns:a16="http://schemas.microsoft.com/office/drawing/2014/main" id="{D12EBF9A-F2BC-5A44-6C58-548EE94FCB50}"/>
              </a:ext>
            </a:extLst>
          </p:cNvPr>
          <p:cNvCxnSpPr/>
          <p:nvPr/>
        </p:nvCxnSpPr>
        <p:spPr>
          <a:xfrm>
            <a:off x="5046956" y="4659308"/>
            <a:ext cx="1757513" cy="10006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8" name="Straight Arrow Connector 37" descr="Decorative">
            <a:extLst>
              <a:ext uri="{FF2B5EF4-FFF2-40B4-BE49-F238E27FC236}">
                <a16:creationId xmlns:a16="http://schemas.microsoft.com/office/drawing/2014/main" id="{05B8F83E-8466-F56F-1BBB-34CE46E58557}"/>
              </a:ext>
            </a:extLst>
          </p:cNvPr>
          <p:cNvCxnSpPr/>
          <p:nvPr/>
        </p:nvCxnSpPr>
        <p:spPr>
          <a:xfrm flipV="1">
            <a:off x="5046611" y="4300767"/>
            <a:ext cx="1757514" cy="13084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Straight Arrow Connector 31" descr="Decorative">
            <a:extLst>
              <a:ext uri="{FF2B5EF4-FFF2-40B4-BE49-F238E27FC236}">
                <a16:creationId xmlns:a16="http://schemas.microsoft.com/office/drawing/2014/main" id="{2087B492-3F0D-D147-B5AF-ADFD13D02F1E}"/>
              </a:ext>
            </a:extLst>
          </p:cNvPr>
          <p:cNvCxnSpPr/>
          <p:nvPr/>
        </p:nvCxnSpPr>
        <p:spPr>
          <a:xfrm>
            <a:off x="5050992" y="4890923"/>
            <a:ext cx="1749817" cy="44642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0" name="Straight Arrow Connector 29" descr="Decorative">
            <a:extLst>
              <a:ext uri="{FF2B5EF4-FFF2-40B4-BE49-F238E27FC236}">
                <a16:creationId xmlns:a16="http://schemas.microsoft.com/office/drawing/2014/main" id="{9C690FDA-2C4D-188F-85D4-4195D64B39CE}"/>
              </a:ext>
            </a:extLst>
          </p:cNvPr>
          <p:cNvCxnSpPr/>
          <p:nvPr/>
        </p:nvCxnSpPr>
        <p:spPr>
          <a:xfrm flipV="1">
            <a:off x="5055016" y="3742390"/>
            <a:ext cx="1742122" cy="4310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descr="Decorative">
            <a:extLst>
              <a:ext uri="{FF2B5EF4-FFF2-40B4-BE49-F238E27FC236}">
                <a16:creationId xmlns:a16="http://schemas.microsoft.com/office/drawing/2014/main" id="{16861999-9C00-DB00-2A9F-023D7A0A31B7}"/>
              </a:ext>
            </a:extLst>
          </p:cNvPr>
          <p:cNvCxnSpPr/>
          <p:nvPr/>
        </p:nvCxnSpPr>
        <p:spPr>
          <a:xfrm>
            <a:off x="2800311" y="3218125"/>
            <a:ext cx="67993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1" name="TextBox 20">
            <a:extLst>
              <a:ext uri="{FF2B5EF4-FFF2-40B4-BE49-F238E27FC236}">
                <a16:creationId xmlns:a16="http://schemas.microsoft.com/office/drawing/2014/main" id="{A81A94D7-7934-9929-3F7E-B955A4648DF7}"/>
              </a:ext>
            </a:extLst>
          </p:cNvPr>
          <p:cNvSpPr txBox="1"/>
          <p:nvPr/>
        </p:nvSpPr>
        <p:spPr>
          <a:xfrm>
            <a:off x="3496167" y="2433144"/>
            <a:ext cx="834470" cy="400110"/>
          </a:xfrm>
          <a:prstGeom prst="rect">
            <a:avLst/>
          </a:prstGeom>
          <a:solidFill>
            <a:srgbClr val="FF0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b="1">
                <a:cs typeface="Calibri"/>
              </a:rPr>
              <a:t>NO</a:t>
            </a:r>
            <a:endParaRPr lang="en-US" sz="2000" b="1"/>
          </a:p>
        </p:txBody>
      </p:sp>
      <p:cxnSp>
        <p:nvCxnSpPr>
          <p:cNvPr id="23" name="Straight Arrow Connector 22" descr="Decorative">
            <a:extLst>
              <a:ext uri="{FF2B5EF4-FFF2-40B4-BE49-F238E27FC236}">
                <a16:creationId xmlns:a16="http://schemas.microsoft.com/office/drawing/2014/main" id="{6699CE5B-23F9-8DFE-10FB-5127B47A9589}"/>
              </a:ext>
            </a:extLst>
          </p:cNvPr>
          <p:cNvCxnSpPr/>
          <p:nvPr/>
        </p:nvCxnSpPr>
        <p:spPr>
          <a:xfrm>
            <a:off x="2776865" y="2655417"/>
            <a:ext cx="67993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5" name="TextBox 14">
            <a:extLst>
              <a:ext uri="{FF2B5EF4-FFF2-40B4-BE49-F238E27FC236}">
                <a16:creationId xmlns:a16="http://schemas.microsoft.com/office/drawing/2014/main" id="{27F46358-E68C-4A4E-C7C9-23C7AB97E747}"/>
              </a:ext>
            </a:extLst>
          </p:cNvPr>
          <p:cNvSpPr txBox="1"/>
          <p:nvPr/>
        </p:nvSpPr>
        <p:spPr>
          <a:xfrm>
            <a:off x="483338" y="2280745"/>
            <a:ext cx="2569485" cy="1815882"/>
          </a:xfrm>
          <a:prstGeom prst="rect">
            <a:avLst/>
          </a:prstGeom>
          <a:solidFill>
            <a:srgbClr val="FFC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a:cs typeface="Calibri"/>
              </a:rPr>
              <a:t>Can students use </a:t>
            </a:r>
            <a:r>
              <a:rPr lang="en-US" sz="2800" b="1" err="1">
                <a:cs typeface="Calibri"/>
              </a:rPr>
              <a:t>ChatGPT</a:t>
            </a:r>
            <a:r>
              <a:rPr lang="en-US" sz="2800" b="1">
                <a:cs typeface="Calibri"/>
              </a:rPr>
              <a:t> to complete your assignments?</a:t>
            </a:r>
            <a:endParaRPr lang="en-US" sz="2800" b="1"/>
          </a:p>
        </p:txBody>
      </p:sp>
      <p:cxnSp>
        <p:nvCxnSpPr>
          <p:cNvPr id="25" name="Straight Arrow Connector 24" descr="Decorative">
            <a:extLst>
              <a:ext uri="{FF2B5EF4-FFF2-40B4-BE49-F238E27FC236}">
                <a16:creationId xmlns:a16="http://schemas.microsoft.com/office/drawing/2014/main" id="{9EE977F7-6361-89A7-74B4-93AD78C012BB}"/>
              </a:ext>
            </a:extLst>
          </p:cNvPr>
          <p:cNvCxnSpPr/>
          <p:nvPr/>
        </p:nvCxnSpPr>
        <p:spPr>
          <a:xfrm>
            <a:off x="3913998" y="3170979"/>
            <a:ext cx="11724" cy="4337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6" name="TextBox 15">
            <a:extLst>
              <a:ext uri="{FF2B5EF4-FFF2-40B4-BE49-F238E27FC236}">
                <a16:creationId xmlns:a16="http://schemas.microsoft.com/office/drawing/2014/main" id="{A78DF8CD-492D-4561-00E6-4E3B1D571489}"/>
              </a:ext>
            </a:extLst>
          </p:cNvPr>
          <p:cNvSpPr txBox="1"/>
          <p:nvPr/>
        </p:nvSpPr>
        <p:spPr>
          <a:xfrm>
            <a:off x="3519613" y="2995852"/>
            <a:ext cx="834470" cy="400110"/>
          </a:xfrm>
          <a:prstGeom prst="rect">
            <a:avLst/>
          </a:prstGeom>
          <a:solidFill>
            <a:srgbClr val="00B05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b="1">
                <a:cs typeface="Calibri"/>
              </a:rPr>
              <a:t>YES</a:t>
            </a:r>
            <a:endParaRPr lang="en-US" sz="2000" b="1"/>
          </a:p>
        </p:txBody>
      </p:sp>
      <p:sp>
        <p:nvSpPr>
          <p:cNvPr id="26" name="TextBox 25">
            <a:extLst>
              <a:ext uri="{FF2B5EF4-FFF2-40B4-BE49-F238E27FC236}">
                <a16:creationId xmlns:a16="http://schemas.microsoft.com/office/drawing/2014/main" id="{F010B2D0-49AD-F592-96F5-C16ECB85291E}"/>
              </a:ext>
            </a:extLst>
          </p:cNvPr>
          <p:cNvSpPr txBox="1"/>
          <p:nvPr/>
        </p:nvSpPr>
        <p:spPr>
          <a:xfrm>
            <a:off x="3472722" y="3664068"/>
            <a:ext cx="1866101" cy="1815882"/>
          </a:xfrm>
          <a:prstGeom prst="rect">
            <a:avLst/>
          </a:prstGeom>
          <a:solidFill>
            <a:srgbClr val="FFC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a:cs typeface="Calibri"/>
              </a:rPr>
              <a:t>Is that ok with you? (learning outcomes)</a:t>
            </a:r>
            <a:endParaRPr lang="en-US" sz="2800">
              <a:cs typeface="Calibri" panose="020F0502020204030204"/>
            </a:endParaRPr>
          </a:p>
        </p:txBody>
      </p:sp>
      <p:sp>
        <p:nvSpPr>
          <p:cNvPr id="36" name="TextBox 35">
            <a:extLst>
              <a:ext uri="{FF2B5EF4-FFF2-40B4-BE49-F238E27FC236}">
                <a16:creationId xmlns:a16="http://schemas.microsoft.com/office/drawing/2014/main" id="{39797E3C-75B2-09AF-3C93-43F4C928C281}"/>
              </a:ext>
            </a:extLst>
          </p:cNvPr>
          <p:cNvSpPr txBox="1"/>
          <p:nvPr/>
        </p:nvSpPr>
        <p:spPr>
          <a:xfrm>
            <a:off x="6946866" y="3435007"/>
            <a:ext cx="1175372" cy="461665"/>
          </a:xfrm>
          <a:prstGeom prst="rect">
            <a:avLst/>
          </a:prstGeom>
          <a:solidFill>
            <a:srgbClr val="FF0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No way</a:t>
            </a:r>
            <a:endParaRPr lang="en-US">
              <a:cs typeface="Calibri" panose="020F0502020204030204"/>
            </a:endParaRPr>
          </a:p>
        </p:txBody>
      </p:sp>
      <p:sp>
        <p:nvSpPr>
          <p:cNvPr id="40" name="TextBox 39">
            <a:extLst>
              <a:ext uri="{FF2B5EF4-FFF2-40B4-BE49-F238E27FC236}">
                <a16:creationId xmlns:a16="http://schemas.microsoft.com/office/drawing/2014/main" id="{6FD2F439-8351-F531-0FBC-7B5CF3C1A6D0}"/>
              </a:ext>
            </a:extLst>
          </p:cNvPr>
          <p:cNvSpPr txBox="1"/>
          <p:nvPr/>
        </p:nvSpPr>
        <p:spPr>
          <a:xfrm>
            <a:off x="6946866" y="4011560"/>
            <a:ext cx="4703085" cy="473388"/>
          </a:xfrm>
          <a:prstGeom prst="rect">
            <a:avLst/>
          </a:prstGeom>
          <a:solidFill>
            <a:srgbClr val="FFC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Maybe, but only in specific ways</a:t>
            </a:r>
          </a:p>
        </p:txBody>
      </p:sp>
      <p:sp>
        <p:nvSpPr>
          <p:cNvPr id="42" name="TextBox 41">
            <a:extLst>
              <a:ext uri="{FF2B5EF4-FFF2-40B4-BE49-F238E27FC236}">
                <a16:creationId xmlns:a16="http://schemas.microsoft.com/office/drawing/2014/main" id="{0BA6006E-5232-C59C-20D3-215520B23DEA}"/>
              </a:ext>
            </a:extLst>
          </p:cNvPr>
          <p:cNvSpPr txBox="1"/>
          <p:nvPr/>
        </p:nvSpPr>
        <p:spPr>
          <a:xfrm>
            <a:off x="6946866" y="4574071"/>
            <a:ext cx="4832039" cy="461665"/>
          </a:xfrm>
          <a:prstGeom prst="rect">
            <a:avLst/>
          </a:prstGeom>
          <a:solidFill>
            <a:srgbClr val="CBED32"/>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Yes, as long as they don't do XYZ</a:t>
            </a:r>
          </a:p>
        </p:txBody>
      </p:sp>
      <p:sp>
        <p:nvSpPr>
          <p:cNvPr id="44" name="TextBox 43">
            <a:extLst>
              <a:ext uri="{FF2B5EF4-FFF2-40B4-BE49-F238E27FC236}">
                <a16:creationId xmlns:a16="http://schemas.microsoft.com/office/drawing/2014/main" id="{6E5C81A3-BF31-0B59-5FBF-3B7D4D3B05C2}"/>
              </a:ext>
            </a:extLst>
          </p:cNvPr>
          <p:cNvSpPr txBox="1"/>
          <p:nvPr/>
        </p:nvSpPr>
        <p:spPr>
          <a:xfrm>
            <a:off x="6954563" y="5144392"/>
            <a:ext cx="4468624" cy="461665"/>
          </a:xfrm>
          <a:prstGeom prst="rect">
            <a:avLst/>
          </a:prstGeom>
          <a:solidFill>
            <a:srgbClr val="00B05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Love it; let's use it as full resource</a:t>
            </a:r>
            <a:endParaRPr lang="en-US" err="1"/>
          </a:p>
        </p:txBody>
      </p:sp>
      <p:sp>
        <p:nvSpPr>
          <p:cNvPr id="11" name="Title 1">
            <a:extLst>
              <a:ext uri="{FF2B5EF4-FFF2-40B4-BE49-F238E27FC236}">
                <a16:creationId xmlns:a16="http://schemas.microsoft.com/office/drawing/2014/main" id="{874F7498-E9C9-8780-93BC-3D75F9BA1C4D}"/>
              </a:ext>
            </a:extLst>
          </p:cNvPr>
          <p:cNvSpPr>
            <a:spLocks noGrp="1"/>
          </p:cNvSpPr>
          <p:nvPr>
            <p:ph type="title"/>
          </p:nvPr>
        </p:nvSpPr>
        <p:spPr>
          <a:xfrm>
            <a:off x="553548" y="433196"/>
            <a:ext cx="8984832" cy="1073921"/>
          </a:xfrm>
        </p:spPr>
        <p:txBody>
          <a:bodyPr>
            <a:normAutofit/>
          </a:bodyPr>
          <a:lstStyle/>
          <a:p>
            <a:r>
              <a:rPr lang="en-US">
                <a:cs typeface="Calibri Light"/>
              </a:rPr>
              <a:t>Which approach fits best?</a:t>
            </a:r>
            <a:endParaRPr lang="en-US"/>
          </a:p>
        </p:txBody>
      </p:sp>
      <p:cxnSp>
        <p:nvCxnSpPr>
          <p:cNvPr id="13" name="Google Shape;62;p14" descr="Decorative">
            <a:extLst>
              <a:ext uri="{FF2B5EF4-FFF2-40B4-BE49-F238E27FC236}">
                <a16:creationId xmlns:a16="http://schemas.microsoft.com/office/drawing/2014/main" id="{6B2006D1-037E-2749-C7CA-43AD7ED22CA0}"/>
              </a:ext>
            </a:extLst>
          </p:cNvPr>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17" name="Google Shape;63;p14" descr="Decorative">
            <a:extLst>
              <a:ext uri="{FF2B5EF4-FFF2-40B4-BE49-F238E27FC236}">
                <a16:creationId xmlns:a16="http://schemas.microsoft.com/office/drawing/2014/main" id="{23E7CFB6-91B9-69AE-541D-E32355E8E730}"/>
              </a:ext>
            </a:extLst>
          </p:cNvPr>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20" name="Google Shape;64;p14" descr="Decorative">
            <a:extLst>
              <a:ext uri="{FF2B5EF4-FFF2-40B4-BE49-F238E27FC236}">
                <a16:creationId xmlns:a16="http://schemas.microsoft.com/office/drawing/2014/main" id="{C8EA0BBA-C632-657E-8605-BE330F421C33}"/>
              </a:ext>
            </a:extLst>
          </p:cNvPr>
          <p:cNvPicPr preferRelativeResize="0"/>
          <p:nvPr/>
        </p:nvPicPr>
        <p:blipFill>
          <a:blip r:embed="rId2">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32636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6" grpId="0" animBg="1"/>
      <p:bldP spid="26" grpId="0" animBg="1"/>
      <p:bldP spid="36" grpId="0" animBg="1"/>
      <p:bldP spid="40" grpId="0" animBg="1"/>
      <p:bldP spid="42" grpId="0" animBg="1"/>
      <p:bldP spid="4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Arrow Connector 22" descr="Decorative">
            <a:extLst>
              <a:ext uri="{FF2B5EF4-FFF2-40B4-BE49-F238E27FC236}">
                <a16:creationId xmlns:a16="http://schemas.microsoft.com/office/drawing/2014/main" id="{61A917BD-84F6-DF9C-0DB9-722A2E09F7FE}"/>
              </a:ext>
            </a:extLst>
          </p:cNvPr>
          <p:cNvCxnSpPr>
            <a:cxnSpLocks/>
          </p:cNvCxnSpPr>
          <p:nvPr/>
        </p:nvCxnSpPr>
        <p:spPr>
          <a:xfrm flipV="1">
            <a:off x="18317" y="3423872"/>
            <a:ext cx="12203722" cy="11723"/>
          </a:xfrm>
          <a:prstGeom prst="straightConnector1">
            <a:avLst/>
          </a:prstGeom>
          <a:ln w="28575"/>
        </p:spPr>
        <p:style>
          <a:lnRef idx="3">
            <a:schemeClr val="dk1"/>
          </a:lnRef>
          <a:fillRef idx="0">
            <a:schemeClr val="dk1"/>
          </a:fillRef>
          <a:effectRef idx="2">
            <a:schemeClr val="dk1"/>
          </a:effectRef>
          <a:fontRef idx="minor">
            <a:schemeClr val="tx1"/>
          </a:fontRef>
        </p:style>
      </p:cxnSp>
      <p:sp>
        <p:nvSpPr>
          <p:cNvPr id="5" name="TextBox 4">
            <a:extLst>
              <a:ext uri="{FF2B5EF4-FFF2-40B4-BE49-F238E27FC236}">
                <a16:creationId xmlns:a16="http://schemas.microsoft.com/office/drawing/2014/main" id="{00D446E0-6D1A-2917-19C3-373D867F167B}"/>
              </a:ext>
            </a:extLst>
          </p:cNvPr>
          <p:cNvSpPr txBox="1"/>
          <p:nvPr/>
        </p:nvSpPr>
        <p:spPr>
          <a:xfrm>
            <a:off x="322916" y="256130"/>
            <a:ext cx="1151181" cy="473388"/>
          </a:xfrm>
          <a:prstGeom prst="rect">
            <a:avLst/>
          </a:prstGeom>
          <a:solidFill>
            <a:srgbClr val="FF0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No way</a:t>
            </a:r>
            <a:endParaRPr lang="en-US">
              <a:cs typeface="Calibri" panose="020F0502020204030204"/>
            </a:endParaRPr>
          </a:p>
        </p:txBody>
      </p:sp>
      <p:sp>
        <p:nvSpPr>
          <p:cNvPr id="7" name="TextBox 6">
            <a:extLst>
              <a:ext uri="{FF2B5EF4-FFF2-40B4-BE49-F238E27FC236}">
                <a16:creationId xmlns:a16="http://schemas.microsoft.com/office/drawing/2014/main" id="{3610DE46-FE5D-2759-DB90-5E1576423C38}"/>
              </a:ext>
            </a:extLst>
          </p:cNvPr>
          <p:cNvSpPr txBox="1"/>
          <p:nvPr/>
        </p:nvSpPr>
        <p:spPr>
          <a:xfrm>
            <a:off x="7564701" y="260156"/>
            <a:ext cx="4303553" cy="469361"/>
          </a:xfrm>
          <a:prstGeom prst="rect">
            <a:avLst/>
          </a:prstGeom>
          <a:solidFill>
            <a:srgbClr val="FFC00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Maybe, but only in specific ways</a:t>
            </a:r>
            <a:endParaRPr lang="en-US" err="1"/>
          </a:p>
        </p:txBody>
      </p:sp>
      <p:sp>
        <p:nvSpPr>
          <p:cNvPr id="9" name="TextBox 8">
            <a:extLst>
              <a:ext uri="{FF2B5EF4-FFF2-40B4-BE49-F238E27FC236}">
                <a16:creationId xmlns:a16="http://schemas.microsoft.com/office/drawing/2014/main" id="{D7F1B305-39A2-67A1-E7C4-EF614D800C86}"/>
              </a:ext>
            </a:extLst>
          </p:cNvPr>
          <p:cNvSpPr txBox="1"/>
          <p:nvPr/>
        </p:nvSpPr>
        <p:spPr>
          <a:xfrm>
            <a:off x="7065897" y="6092802"/>
            <a:ext cx="4832039" cy="461665"/>
          </a:xfrm>
          <a:prstGeom prst="rect">
            <a:avLst/>
          </a:prstGeom>
          <a:solidFill>
            <a:srgbClr val="CBED32"/>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Yes, as long as they don't do XYZ</a:t>
            </a:r>
          </a:p>
        </p:txBody>
      </p:sp>
      <p:sp>
        <p:nvSpPr>
          <p:cNvPr id="11" name="TextBox 10">
            <a:extLst>
              <a:ext uri="{FF2B5EF4-FFF2-40B4-BE49-F238E27FC236}">
                <a16:creationId xmlns:a16="http://schemas.microsoft.com/office/drawing/2014/main" id="{CC4B4113-AF2E-74F7-1961-859F621711A7}"/>
              </a:ext>
            </a:extLst>
          </p:cNvPr>
          <p:cNvSpPr txBox="1"/>
          <p:nvPr/>
        </p:nvSpPr>
        <p:spPr>
          <a:xfrm>
            <a:off x="323935" y="6093673"/>
            <a:ext cx="4468624" cy="461665"/>
          </a:xfrm>
          <a:prstGeom prst="rect">
            <a:avLst/>
          </a:prstGeom>
          <a:solidFill>
            <a:srgbClr val="00B050"/>
          </a:solid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Love it; let's use it as full resource</a:t>
            </a:r>
            <a:endParaRPr lang="en-US"/>
          </a:p>
        </p:txBody>
      </p:sp>
      <p:cxnSp>
        <p:nvCxnSpPr>
          <p:cNvPr id="14" name="Straight Arrow Connector 13" descr="Decorative">
            <a:extLst>
              <a:ext uri="{FF2B5EF4-FFF2-40B4-BE49-F238E27FC236}">
                <a16:creationId xmlns:a16="http://schemas.microsoft.com/office/drawing/2014/main" id="{2A7787F4-F728-FA03-D097-39633DE381CA}"/>
              </a:ext>
            </a:extLst>
          </p:cNvPr>
          <p:cNvCxnSpPr/>
          <p:nvPr/>
        </p:nvCxnSpPr>
        <p:spPr>
          <a:xfrm>
            <a:off x="5638800" y="2971800"/>
            <a:ext cx="914400" cy="9144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descr="Decorative">
            <a:extLst>
              <a:ext uri="{FF2B5EF4-FFF2-40B4-BE49-F238E27FC236}">
                <a16:creationId xmlns:a16="http://schemas.microsoft.com/office/drawing/2014/main" id="{7E3AEC46-6E86-A599-33A7-EEFD093D505B}"/>
              </a:ext>
            </a:extLst>
          </p:cNvPr>
          <p:cNvCxnSpPr/>
          <p:nvPr/>
        </p:nvCxnSpPr>
        <p:spPr>
          <a:xfrm>
            <a:off x="5781675" y="3114675"/>
            <a:ext cx="914400" cy="9144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descr="Decorative">
            <a:extLst>
              <a:ext uri="{FF2B5EF4-FFF2-40B4-BE49-F238E27FC236}">
                <a16:creationId xmlns:a16="http://schemas.microsoft.com/office/drawing/2014/main" id="{3510FD0A-8B16-618A-41B6-866C642AA02E}"/>
              </a:ext>
            </a:extLst>
          </p:cNvPr>
          <p:cNvCxnSpPr/>
          <p:nvPr/>
        </p:nvCxnSpPr>
        <p:spPr>
          <a:xfrm>
            <a:off x="5924550" y="3257550"/>
            <a:ext cx="914400" cy="9144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descr="Decorative">
            <a:extLst>
              <a:ext uri="{FF2B5EF4-FFF2-40B4-BE49-F238E27FC236}">
                <a16:creationId xmlns:a16="http://schemas.microsoft.com/office/drawing/2014/main" id="{0AAEEE29-5338-391D-9267-4C9513F3E661}"/>
              </a:ext>
            </a:extLst>
          </p:cNvPr>
          <p:cNvCxnSpPr/>
          <p:nvPr/>
        </p:nvCxnSpPr>
        <p:spPr>
          <a:xfrm>
            <a:off x="6079147" y="47627"/>
            <a:ext cx="23447" cy="6822830"/>
          </a:xfrm>
          <a:prstGeom prst="straightConnector1">
            <a:avLst/>
          </a:prstGeom>
          <a:ln w="28575"/>
        </p:spPr>
        <p:style>
          <a:lnRef idx="3">
            <a:schemeClr val="dk1"/>
          </a:lnRef>
          <a:fillRef idx="0">
            <a:schemeClr val="dk1"/>
          </a:fillRef>
          <a:effectRef idx="2">
            <a:schemeClr val="dk1"/>
          </a:effectRef>
          <a:fontRef idx="minor">
            <a:schemeClr val="tx1"/>
          </a:fontRef>
        </p:style>
      </p:cxnSp>
      <p:sp>
        <p:nvSpPr>
          <p:cNvPr id="12" name="Rectangle 11" descr="Decorative">
            <a:extLst>
              <a:ext uri="{FF2B5EF4-FFF2-40B4-BE49-F238E27FC236}">
                <a16:creationId xmlns:a16="http://schemas.microsoft.com/office/drawing/2014/main" id="{A2A3CC18-CC2A-4AE7-F28D-A9BE67901B48}"/>
              </a:ext>
            </a:extLst>
          </p:cNvPr>
          <p:cNvSpPr/>
          <p:nvPr/>
        </p:nvSpPr>
        <p:spPr>
          <a:xfrm>
            <a:off x="3822790" y="2304117"/>
            <a:ext cx="4548550" cy="2331589"/>
          </a:xfrm>
          <a:prstGeom prst="rect">
            <a:avLst/>
          </a:prstGeom>
          <a:solidFill>
            <a:srgbClr val="FFC00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dirty="0">
                <a:solidFill>
                  <a:srgbClr val="000000"/>
                </a:solidFill>
                <a:cs typeface="Calibri"/>
              </a:rPr>
              <a:t>Clarity and transparency:</a:t>
            </a:r>
            <a:r>
              <a:rPr lang="en-US" sz="2000" b="1" dirty="0">
                <a:solidFill>
                  <a:srgbClr val="000000"/>
                </a:solidFill>
                <a:cs typeface="Calibri"/>
              </a:rPr>
              <a:t> </a:t>
            </a:r>
          </a:p>
          <a:p>
            <a:pPr marL="285750" indent="-285750" algn="ctr">
              <a:buFont typeface="Calibri"/>
              <a:buChar char="-"/>
            </a:pPr>
            <a:r>
              <a:rPr lang="en-US" sz="2000" b="1" dirty="0">
                <a:solidFill>
                  <a:srgbClr val="000000"/>
                </a:solidFill>
                <a:cs typeface="Calibri"/>
              </a:rPr>
              <a:t>Make students aware of </a:t>
            </a:r>
            <a:r>
              <a:rPr lang="en-US" sz="2000" b="1" dirty="0" err="1">
                <a:solidFill>
                  <a:srgbClr val="000000"/>
                </a:solidFill>
                <a:cs typeface="Calibri"/>
              </a:rPr>
              <a:t>ChatGPT</a:t>
            </a:r>
            <a:endParaRPr lang="en-US" sz="2000" b="1" dirty="0">
              <a:solidFill>
                <a:srgbClr val="000000"/>
              </a:solidFill>
              <a:cs typeface="Calibri"/>
            </a:endParaRPr>
          </a:p>
          <a:p>
            <a:pPr marL="285750" indent="-285750" algn="ctr">
              <a:buFont typeface="Calibri"/>
              <a:buChar char="-"/>
            </a:pPr>
            <a:r>
              <a:rPr lang="en-US" sz="2000" b="1" dirty="0">
                <a:solidFill>
                  <a:srgbClr val="000000"/>
                </a:solidFill>
                <a:cs typeface="Calibri"/>
              </a:rPr>
              <a:t>Clearly state your policy in rubric</a:t>
            </a:r>
          </a:p>
          <a:p>
            <a:pPr marL="285750" indent="-285750" algn="ctr">
              <a:buFont typeface="Calibri"/>
              <a:buChar char="-"/>
            </a:pPr>
            <a:r>
              <a:rPr lang="en-US" sz="2000" b="1" dirty="0">
                <a:solidFill>
                  <a:srgbClr val="000000"/>
                </a:solidFill>
                <a:cs typeface="Calibri"/>
              </a:rPr>
              <a:t>Let students know AI detectors exist</a:t>
            </a:r>
          </a:p>
          <a:p>
            <a:pPr marL="285750" indent="-285750" algn="ctr">
              <a:buFont typeface="Calibri"/>
              <a:buChar char="-"/>
            </a:pPr>
            <a:r>
              <a:rPr lang="en-US" sz="2000" b="1" dirty="0">
                <a:solidFill>
                  <a:srgbClr val="000000"/>
                </a:solidFill>
                <a:cs typeface="Calibri"/>
              </a:rPr>
              <a:t>Discuss reasoning behind choices</a:t>
            </a:r>
          </a:p>
          <a:p>
            <a:pPr marL="285750" indent="-285750" algn="ctr">
              <a:buFont typeface="Calibri"/>
              <a:buChar char="-"/>
            </a:pPr>
            <a:r>
              <a:rPr lang="en-US" sz="2000" b="1" dirty="0">
                <a:solidFill>
                  <a:srgbClr val="000000"/>
                </a:solidFill>
                <a:cs typeface="Calibri"/>
              </a:rPr>
              <a:t>Ask to disclose </a:t>
            </a:r>
            <a:r>
              <a:rPr lang="en-US" sz="2000" b="1" dirty="0" err="1">
                <a:solidFill>
                  <a:srgbClr val="000000"/>
                </a:solidFill>
                <a:cs typeface="Calibri"/>
              </a:rPr>
              <a:t>ChatGPT</a:t>
            </a:r>
            <a:r>
              <a:rPr lang="en-US" sz="2000" b="1" dirty="0">
                <a:solidFill>
                  <a:srgbClr val="000000"/>
                </a:solidFill>
                <a:cs typeface="Calibri"/>
              </a:rPr>
              <a:t> use?</a:t>
            </a:r>
          </a:p>
          <a:p>
            <a:pPr marL="285750" indent="-285750" algn="ctr">
              <a:buFont typeface="Calibri"/>
              <a:buChar char="-"/>
            </a:pPr>
            <a:r>
              <a:rPr lang="en-US" sz="2000" b="1" dirty="0">
                <a:solidFill>
                  <a:srgbClr val="000000"/>
                </a:solidFill>
                <a:cs typeface="Calibri"/>
              </a:rPr>
              <a:t>Other recommendations?</a:t>
            </a:r>
          </a:p>
        </p:txBody>
      </p:sp>
      <p:sp>
        <p:nvSpPr>
          <p:cNvPr id="24" name="TextBox 23">
            <a:extLst>
              <a:ext uri="{FF2B5EF4-FFF2-40B4-BE49-F238E27FC236}">
                <a16:creationId xmlns:a16="http://schemas.microsoft.com/office/drawing/2014/main" id="{E1CF41E5-920C-0E4D-66E3-8C0C680C4DB6}"/>
              </a:ext>
            </a:extLst>
          </p:cNvPr>
          <p:cNvSpPr txBox="1"/>
          <p:nvPr/>
        </p:nvSpPr>
        <p:spPr>
          <a:xfrm>
            <a:off x="260039" y="834942"/>
            <a:ext cx="461432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
              <a:buChar char="-"/>
            </a:pPr>
            <a:r>
              <a:rPr lang="en-US">
                <a:cs typeface="Calibri"/>
              </a:rPr>
              <a:t>Create "</a:t>
            </a:r>
            <a:r>
              <a:rPr lang="en-US" err="1">
                <a:cs typeface="Calibri"/>
              </a:rPr>
              <a:t>ChatGPT</a:t>
            </a:r>
            <a:r>
              <a:rPr lang="en-US">
                <a:cs typeface="Calibri"/>
              </a:rPr>
              <a:t>-proof" assignments</a:t>
            </a:r>
            <a:endParaRPr lang="en-US"/>
          </a:p>
          <a:p>
            <a:pPr marL="742950" lvl="1" indent="-285750">
              <a:buFont typeface="Calibri"/>
              <a:buChar char="-"/>
            </a:pPr>
            <a:r>
              <a:rPr lang="en-US">
                <a:ea typeface="+mn-lt"/>
                <a:cs typeface="+mn-lt"/>
              </a:rPr>
              <a:t>Test your own assignments</a:t>
            </a:r>
          </a:p>
          <a:p>
            <a:pPr marL="742950" lvl="1" indent="-285750">
              <a:buFont typeface="Calibri"/>
              <a:buChar char="-"/>
            </a:pPr>
            <a:r>
              <a:rPr lang="en-US">
                <a:ea typeface="+mn-lt"/>
                <a:cs typeface="+mn-lt"/>
              </a:rPr>
              <a:t>Exploit </a:t>
            </a:r>
            <a:r>
              <a:rPr lang="en-US" err="1">
                <a:ea typeface="+mn-lt"/>
                <a:cs typeface="+mn-lt"/>
              </a:rPr>
              <a:t>ChatGPT's</a:t>
            </a:r>
            <a:r>
              <a:rPr lang="en-US">
                <a:ea typeface="+mn-lt"/>
                <a:cs typeface="+mn-lt"/>
              </a:rPr>
              <a:t> current weaknesses</a:t>
            </a:r>
            <a:endParaRPr lang="en-US"/>
          </a:p>
          <a:p>
            <a:pPr marL="742950" lvl="1" indent="-285750">
              <a:buFont typeface="Calibri"/>
              <a:buChar char="-"/>
            </a:pPr>
            <a:r>
              <a:rPr lang="en-US">
                <a:cs typeface="Calibri" panose="020F0502020204030204"/>
              </a:rPr>
              <a:t>Multiple drafts &amp; feedback</a:t>
            </a:r>
          </a:p>
          <a:p>
            <a:pPr marL="742950" lvl="1" indent="-285750">
              <a:buFont typeface="Calibri"/>
              <a:buChar char="-"/>
            </a:pPr>
            <a:r>
              <a:rPr lang="en-US">
                <a:cs typeface="Calibri" panose="020F0502020204030204"/>
              </a:rPr>
              <a:t>Process &gt; product</a:t>
            </a:r>
          </a:p>
          <a:p>
            <a:pPr marL="742950" lvl="1" indent="-285750">
              <a:buFont typeface="Calibri"/>
              <a:buChar char="-"/>
            </a:pPr>
            <a:r>
              <a:rPr lang="en-US">
                <a:cs typeface="Calibri" panose="020F0502020204030204"/>
              </a:rPr>
              <a:t>Higher order &gt; lower order</a:t>
            </a:r>
          </a:p>
          <a:p>
            <a:pPr marL="742950" lvl="1" indent="-285750">
              <a:buFont typeface="Calibri"/>
              <a:buChar char="-"/>
            </a:pPr>
            <a:r>
              <a:rPr lang="en-US">
                <a:cs typeface="Calibri" panose="020F0502020204030204"/>
              </a:rPr>
              <a:t>Collaborative/</a:t>
            </a:r>
            <a:r>
              <a:rPr lang="en-US" err="1">
                <a:cs typeface="Calibri" panose="020F0502020204030204"/>
              </a:rPr>
              <a:t>ungrading</a:t>
            </a:r>
            <a:endParaRPr lang="en-US">
              <a:cs typeface="Calibri" panose="020F0502020204030204"/>
            </a:endParaRPr>
          </a:p>
          <a:p>
            <a:pPr marL="742950" lvl="1" indent="-285750">
              <a:buFont typeface="Calibri"/>
              <a:buChar char="-"/>
            </a:pPr>
            <a:r>
              <a:rPr lang="en-US">
                <a:cs typeface="Calibri" panose="020F0502020204030204"/>
                <a:hlinkClick r:id="rId3"/>
              </a:rPr>
              <a:t>Critical AI</a:t>
            </a:r>
            <a:endParaRPr lang="en-US">
              <a:cs typeface="Calibri" panose="020F0502020204030204"/>
            </a:endParaRPr>
          </a:p>
        </p:txBody>
      </p:sp>
      <p:sp>
        <p:nvSpPr>
          <p:cNvPr id="26" name="TextBox 25">
            <a:extLst>
              <a:ext uri="{FF2B5EF4-FFF2-40B4-BE49-F238E27FC236}">
                <a16:creationId xmlns:a16="http://schemas.microsoft.com/office/drawing/2014/main" id="{FFAEEDBA-E6F3-227A-32F4-7F8F37813777}"/>
              </a:ext>
            </a:extLst>
          </p:cNvPr>
          <p:cNvSpPr txBox="1"/>
          <p:nvPr/>
        </p:nvSpPr>
        <p:spPr>
          <a:xfrm>
            <a:off x="7530529" y="4661072"/>
            <a:ext cx="437911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r">
              <a:buFont typeface="Calibri"/>
              <a:buChar char="-"/>
            </a:pPr>
            <a:r>
              <a:rPr lang="en-US">
                <a:cs typeface="Calibri"/>
              </a:rPr>
              <a:t>Discuss where tool use becomes cheating for you and why</a:t>
            </a:r>
          </a:p>
          <a:p>
            <a:pPr marL="285750" indent="-285750" algn="r">
              <a:buFont typeface="Calibri"/>
              <a:buChar char="-"/>
            </a:pPr>
            <a:r>
              <a:rPr lang="en-US">
                <a:cs typeface="Calibri"/>
              </a:rPr>
              <a:t>Consider</a:t>
            </a:r>
            <a:r>
              <a:rPr lang="en-US">
                <a:ea typeface="+mn-lt"/>
                <a:cs typeface="+mn-lt"/>
              </a:rPr>
              <a:t> adapting learning outcomes to reflect lifting done by AI</a:t>
            </a:r>
          </a:p>
        </p:txBody>
      </p:sp>
      <p:sp>
        <p:nvSpPr>
          <p:cNvPr id="2" name="TextBox 1">
            <a:extLst>
              <a:ext uri="{FF2B5EF4-FFF2-40B4-BE49-F238E27FC236}">
                <a16:creationId xmlns:a16="http://schemas.microsoft.com/office/drawing/2014/main" id="{D6B58F7C-2B1F-906A-9705-8D9E3199869D}"/>
              </a:ext>
            </a:extLst>
          </p:cNvPr>
          <p:cNvSpPr txBox="1"/>
          <p:nvPr/>
        </p:nvSpPr>
        <p:spPr>
          <a:xfrm>
            <a:off x="177253" y="4708265"/>
            <a:ext cx="485895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
              <a:buChar char="-"/>
            </a:pPr>
            <a:r>
              <a:rPr lang="en-US">
                <a:cs typeface="Calibri"/>
              </a:rPr>
              <a:t>Ask them to acknowledge use of AI </a:t>
            </a:r>
            <a:endParaRPr lang="en-US"/>
          </a:p>
          <a:p>
            <a:pPr marL="285750" indent="-285750">
              <a:buFont typeface="Calibri,Sans-Serif"/>
              <a:buChar char="-"/>
            </a:pPr>
            <a:r>
              <a:rPr lang="en-US">
                <a:ea typeface="+mn-lt"/>
                <a:cs typeface="+mn-lt"/>
              </a:rPr>
              <a:t>Consider adapting learning outcomes to reflect lifting done by AI</a:t>
            </a:r>
          </a:p>
          <a:p>
            <a:pPr marL="285750" indent="-285750">
              <a:buFont typeface="Calibri"/>
              <a:buChar char="-"/>
            </a:pPr>
            <a:r>
              <a:rPr lang="en-US">
                <a:ea typeface="+mn-lt"/>
                <a:cs typeface="+mn-lt"/>
              </a:rPr>
              <a:t>Highlight</a:t>
            </a:r>
            <a:r>
              <a:rPr lang="en-US">
                <a:cs typeface="Calibri"/>
              </a:rPr>
              <a:t> the value of personal effort</a:t>
            </a:r>
          </a:p>
        </p:txBody>
      </p:sp>
      <p:sp>
        <p:nvSpPr>
          <p:cNvPr id="3" name="Arrow: Right 2" descr="Decorative">
            <a:extLst>
              <a:ext uri="{FF2B5EF4-FFF2-40B4-BE49-F238E27FC236}">
                <a16:creationId xmlns:a16="http://schemas.microsoft.com/office/drawing/2014/main" id="{5F3AC67B-78B3-48B5-1D39-DF55453EC96F}"/>
              </a:ext>
            </a:extLst>
          </p:cNvPr>
          <p:cNvSpPr/>
          <p:nvPr/>
        </p:nvSpPr>
        <p:spPr>
          <a:xfrm>
            <a:off x="5109555" y="1088335"/>
            <a:ext cx="1970399" cy="445827"/>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9A2BD73-66E1-C22C-300F-BA8A4F5D31D1}"/>
              </a:ext>
            </a:extLst>
          </p:cNvPr>
          <p:cNvSpPr txBox="1"/>
          <p:nvPr/>
        </p:nvSpPr>
        <p:spPr>
          <a:xfrm>
            <a:off x="7751082" y="958092"/>
            <a:ext cx="4175546"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r">
              <a:buFont typeface="Calibri"/>
              <a:buChar char="-"/>
            </a:pPr>
            <a:r>
              <a:rPr lang="en-US">
                <a:cs typeface="Calibri"/>
              </a:rPr>
              <a:t>Design assignments/pedagogical approaches that incorporate </a:t>
            </a:r>
            <a:r>
              <a:rPr lang="en-US" err="1">
                <a:cs typeface="Calibri"/>
              </a:rPr>
              <a:t>ChatGPT</a:t>
            </a:r>
            <a:r>
              <a:rPr lang="en-US">
                <a:cs typeface="Calibri"/>
              </a:rPr>
              <a:t> into their content or process</a:t>
            </a:r>
          </a:p>
          <a:p>
            <a:pPr marL="285750" indent="-285750" algn="r">
              <a:buFont typeface="Calibri"/>
              <a:buChar char="-"/>
            </a:pPr>
            <a:r>
              <a:rPr lang="en-US">
                <a:cs typeface="Calibri"/>
              </a:rPr>
              <a:t>Consider adapting learning outcomes to reflect lifting done by AI</a:t>
            </a:r>
            <a:endParaRPr lang="en-US" err="1"/>
          </a:p>
          <a:p>
            <a:pPr marL="285750" indent="-285750" algn="r">
              <a:buFont typeface="Calibri"/>
              <a:buChar char="-"/>
            </a:pPr>
            <a:endParaRPr lang="en-US">
              <a:cs typeface="Calibri"/>
            </a:endParaRPr>
          </a:p>
          <a:p>
            <a:pPr marL="285750" indent="-285750" algn="r">
              <a:buFont typeface="Calibri"/>
              <a:buChar char="-"/>
            </a:pPr>
            <a:endParaRPr lang="en-US">
              <a:cs typeface="Calibri"/>
            </a:endParaRPr>
          </a:p>
          <a:p>
            <a:pPr marL="285750" indent="-285750" algn="r">
              <a:buFont typeface="Calibri"/>
              <a:buChar char="-"/>
            </a:pPr>
            <a:endParaRPr lang="en-US">
              <a:cs typeface="Calibri"/>
            </a:endParaRPr>
          </a:p>
        </p:txBody>
      </p:sp>
      <p:sp>
        <p:nvSpPr>
          <p:cNvPr id="10" name="Arrow: Right 9" descr="Decorative">
            <a:extLst>
              <a:ext uri="{FF2B5EF4-FFF2-40B4-BE49-F238E27FC236}">
                <a16:creationId xmlns:a16="http://schemas.microsoft.com/office/drawing/2014/main" id="{8A45609A-FAD5-F9A6-3465-A84ECD88A496}"/>
              </a:ext>
            </a:extLst>
          </p:cNvPr>
          <p:cNvSpPr/>
          <p:nvPr/>
        </p:nvSpPr>
        <p:spPr>
          <a:xfrm rot="5400000">
            <a:off x="9563381" y="3178769"/>
            <a:ext cx="997861" cy="4572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descr="Decorative">
            <a:extLst>
              <a:ext uri="{FF2B5EF4-FFF2-40B4-BE49-F238E27FC236}">
                <a16:creationId xmlns:a16="http://schemas.microsoft.com/office/drawing/2014/main" id="{E11B320B-0D78-F6C6-9E3A-96E30BD078CC}"/>
              </a:ext>
            </a:extLst>
          </p:cNvPr>
          <p:cNvSpPr/>
          <p:nvPr/>
        </p:nvSpPr>
        <p:spPr>
          <a:xfrm rot="10800000">
            <a:off x="5114239" y="5084177"/>
            <a:ext cx="1970400" cy="439058"/>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hidden="1"/>
          <p:cNvSpPr>
            <a:spLocks noGrp="1"/>
          </p:cNvSpPr>
          <p:nvPr>
            <p:ph type="title"/>
          </p:nvPr>
        </p:nvSpPr>
        <p:spPr/>
        <p:txBody>
          <a:bodyPr/>
          <a:lstStyle/>
          <a:p>
            <a:r>
              <a:rPr lang="en-US" dirty="0"/>
              <a:t>Which approach fits best (continued)</a:t>
            </a:r>
          </a:p>
        </p:txBody>
      </p:sp>
      <p:sp>
        <p:nvSpPr>
          <p:cNvPr id="6" name="Content Placeholder 5" hidden="1"/>
          <p:cNvSpPr>
            <a:spLocks noGrp="1"/>
          </p:cNvSpPr>
          <p:nvPr>
            <p:ph idx="1"/>
          </p:nvPr>
        </p:nvSpPr>
        <p:spPr/>
        <p:txBody>
          <a:bodyPr/>
          <a:lstStyle/>
          <a:p>
            <a:endParaRPr lang="en-US"/>
          </a:p>
        </p:txBody>
      </p:sp>
    </p:spTree>
    <p:extLst>
      <p:ext uri="{BB962C8B-B14F-4D97-AF65-F5344CB8AC3E}">
        <p14:creationId xmlns:p14="http://schemas.microsoft.com/office/powerpoint/2010/main" val="46779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 grpId="0"/>
      <p:bldP spid="3" grpId="0" animBg="1"/>
      <p:bldP spid="8" grpId="0"/>
      <p:bldP spid="10" grpId="0" animBg="1"/>
      <p:bldP spid="15" grpId="0" animBg="1"/>
    </p:bldLst>
  </p:timing>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cs typeface="Calibri Light"/>
              </a:rPr>
              <a:t>Follow-up</a:t>
            </a:r>
            <a:endParaRPr lang="en-US"/>
          </a:p>
        </p:txBody>
      </p:sp>
      <p:sp>
        <p:nvSpPr>
          <p:cNvPr id="3" name="Content Placeholder 2"/>
          <p:cNvSpPr>
            <a:spLocks noGrp="1"/>
          </p:cNvSpPr>
          <p:nvPr>
            <p:ph idx="1"/>
          </p:nvPr>
        </p:nvSpPr>
        <p:spPr>
          <a:xfrm>
            <a:off x="312420" y="1783140"/>
            <a:ext cx="11567160" cy="4933084"/>
          </a:xfrm>
        </p:spPr>
        <p:txBody>
          <a:bodyPr vert="horz" lIns="91440" tIns="45720" rIns="91440" bIns="45720" rtlCol="0" anchor="t">
            <a:normAutofit/>
          </a:bodyPr>
          <a:lstStyle/>
          <a:p>
            <a:r>
              <a:rPr lang="en-US">
                <a:cs typeface="Calibri"/>
              </a:rPr>
              <a:t>Resource guide will be updated within 24 hours – notice via JCCTL mailer (</a:t>
            </a:r>
            <a:r>
              <a:rPr lang="en-US">
                <a:cs typeface="Calibri"/>
                <a:hlinkClick r:id="rId3"/>
              </a:rPr>
              <a:t>jcctl@gettysburg.edu</a:t>
            </a:r>
            <a:r>
              <a:rPr lang="en-US">
                <a:cs typeface="Calibri"/>
              </a:rPr>
              <a:t>) and Digests</a:t>
            </a:r>
          </a:p>
          <a:p>
            <a:endParaRPr lang="en-US">
              <a:cs typeface="Calibri"/>
            </a:endParaRPr>
          </a:p>
          <a:p>
            <a:r>
              <a:rPr lang="en-US">
                <a:cs typeface="Calibri"/>
              </a:rPr>
              <a:t>What will help you?</a:t>
            </a:r>
          </a:p>
          <a:p>
            <a:pPr lvl="1"/>
            <a:r>
              <a:rPr lang="en-US">
                <a:cs typeface="Calibri"/>
              </a:rPr>
              <a:t>Resource repository?</a:t>
            </a:r>
          </a:p>
          <a:p>
            <a:pPr lvl="1"/>
            <a:r>
              <a:rPr lang="en-US">
                <a:cs typeface="Calibri"/>
              </a:rPr>
              <a:t>Work with colleagues?</a:t>
            </a:r>
          </a:p>
          <a:p>
            <a:pPr lvl="2"/>
            <a:r>
              <a:rPr lang="en-US">
                <a:cs typeface="Calibri"/>
              </a:rPr>
              <a:t>Working groups?</a:t>
            </a:r>
          </a:p>
          <a:p>
            <a:pPr lvl="2"/>
            <a:r>
              <a:rPr lang="en-US">
                <a:cs typeface="Calibri"/>
              </a:rPr>
              <a:t>Teaching squares?</a:t>
            </a:r>
          </a:p>
          <a:p>
            <a:pPr lvl="2"/>
            <a:r>
              <a:rPr lang="en-US">
                <a:cs typeface="Calibri"/>
              </a:rPr>
              <a:t>Come to class?</a:t>
            </a:r>
          </a:p>
          <a:p>
            <a:pPr marL="0" indent="0">
              <a:buNone/>
            </a:pPr>
            <a:endParaRPr lang="en-US">
              <a:cs typeface="Calibri"/>
            </a:endParaRPr>
          </a:p>
          <a:p>
            <a:pPr marL="0" indent="0">
              <a:buNone/>
            </a:pPr>
            <a:r>
              <a:rPr lang="en-US">
                <a:cs typeface="Calibri"/>
              </a:rPr>
              <a:t>Please let us know so we can serve you best. Thank you!</a:t>
            </a: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4">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345014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754578" y="452743"/>
            <a:ext cx="8094428" cy="823070"/>
          </a:xfrm>
        </p:spPr>
        <p:txBody>
          <a:bodyPr>
            <a:noAutofit/>
          </a:bodyPr>
          <a:lstStyle/>
          <a:p>
            <a:r>
              <a:rPr lang="en-US" b="1"/>
              <a:t>ChatGPT 101</a:t>
            </a:r>
            <a:endParaRPr lang="en-US"/>
          </a:p>
        </p:txBody>
      </p:sp>
      <p:sp>
        <p:nvSpPr>
          <p:cNvPr id="3" name="Content Placeholder 2"/>
          <p:cNvSpPr>
            <a:spLocks noGrp="1"/>
          </p:cNvSpPr>
          <p:nvPr>
            <p:ph idx="1"/>
          </p:nvPr>
        </p:nvSpPr>
        <p:spPr>
          <a:xfrm>
            <a:off x="838200" y="2768387"/>
            <a:ext cx="10515600" cy="3408576"/>
          </a:xfrm>
        </p:spPr>
        <p:txBody>
          <a:bodyPr/>
          <a:lstStyle/>
          <a:p>
            <a:pPr marL="0" indent="0" algn="ctr">
              <a:buNone/>
            </a:pPr>
            <a:r>
              <a:rPr lang="en-US"/>
              <a:t>Melissa Forbes, Ph.D.</a:t>
            </a:r>
          </a:p>
          <a:p>
            <a:pPr marL="0" indent="0" algn="ctr">
              <a:buNone/>
            </a:pPr>
            <a:r>
              <a:rPr lang="en-US"/>
              <a:t>English Department, Writing Center</a:t>
            </a:r>
          </a:p>
          <a:p>
            <a:pPr marL="0" indent="0" algn="ctr">
              <a:buNone/>
            </a:pPr>
            <a:endParaRPr lang="en-US"/>
          </a:p>
          <a:p>
            <a:pPr marL="0" indent="0" algn="ctr">
              <a:buNone/>
            </a:pPr>
            <a:r>
              <a:rPr lang="en-US" err="1"/>
              <a:t>Clif</a:t>
            </a:r>
            <a:r>
              <a:rPr lang="en-US"/>
              <a:t> Presser, Ph.D.</a:t>
            </a:r>
          </a:p>
          <a:p>
            <a:pPr marL="0" indent="0" algn="ctr">
              <a:buNone/>
            </a:pPr>
            <a:r>
              <a:rPr lang="en-US"/>
              <a:t>Computer Science Department</a:t>
            </a:r>
          </a:p>
          <a:p>
            <a:pPr marL="0" indent="0" algn="ctr">
              <a:buNone/>
            </a:pPr>
            <a:endParaRPr lang="en-US"/>
          </a:p>
          <a:p>
            <a:endParaRPr lang="en-US"/>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31704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What is ChatGPT?</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dirty="0" err="1"/>
              <a:t>ChatGPT</a:t>
            </a:r>
            <a:r>
              <a:rPr lang="en-US" dirty="0"/>
              <a:t> is an artificial-intelligence (AI) </a:t>
            </a:r>
            <a:r>
              <a:rPr lang="en-US" dirty="0" err="1"/>
              <a:t>chatbot</a:t>
            </a:r>
            <a:r>
              <a:rPr lang="en-US" dirty="0"/>
              <a:t>: you ask questions, it sends answers back.</a:t>
            </a:r>
          </a:p>
          <a:p>
            <a:r>
              <a:rPr lang="en-US" dirty="0">
                <a:cs typeface="Calibri"/>
              </a:rPr>
              <a:t>An oversimplified example of a language model.</a:t>
            </a:r>
          </a:p>
          <a:p>
            <a:r>
              <a:rPr lang="en-US" dirty="0" err="1">
                <a:cs typeface="Calibri"/>
              </a:rPr>
              <a:t>ChatGPT's</a:t>
            </a:r>
            <a:r>
              <a:rPr lang="en-US" dirty="0">
                <a:cs typeface="Calibri"/>
              </a:rPr>
              <a:t> Model.</a:t>
            </a:r>
          </a:p>
          <a:p>
            <a:pPr lvl="1"/>
            <a:r>
              <a:rPr lang="en-US" dirty="0">
                <a:cs typeface="Calibri"/>
              </a:rPr>
              <a:t>Data</a:t>
            </a:r>
          </a:p>
          <a:p>
            <a:pPr lvl="1"/>
            <a:r>
              <a:rPr lang="en-US" dirty="0">
                <a:cs typeface="Calibri"/>
              </a:rPr>
              <a:t>Training</a:t>
            </a:r>
          </a:p>
          <a:p>
            <a:r>
              <a:rPr lang="en-US" dirty="0">
                <a:cs typeface="Calibri"/>
              </a:rPr>
              <a:t>It is NOT search.</a:t>
            </a: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55093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What does this look like in action? </a:t>
            </a:r>
          </a:p>
        </p:txBody>
      </p:sp>
      <p:sp>
        <p:nvSpPr>
          <p:cNvPr id="3" name="Content Placeholder 2" descr="Decorative"/>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endParaRPr lang="en-US">
              <a:cs typeface="Calibri"/>
            </a:endParaRPr>
          </a:p>
          <a:p>
            <a:pPr marL="0" indent="0">
              <a:buNone/>
            </a:pPr>
            <a:endParaRPr lang="en-US">
              <a:cs typeface="Calibri"/>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
        <p:nvSpPr>
          <p:cNvPr id="4" name="TextBox 3" descr="Decorative">
            <a:extLst>
              <a:ext uri="{FF2B5EF4-FFF2-40B4-BE49-F238E27FC236}">
                <a16:creationId xmlns:a16="http://schemas.microsoft.com/office/drawing/2014/main" id="{130B3344-CB72-A804-B49E-56D4E6D217AE}"/>
              </a:ext>
            </a:extLst>
          </p:cNvPr>
          <p:cNvSpPr txBox="1"/>
          <p:nvPr/>
        </p:nvSpPr>
        <p:spPr>
          <a:xfrm>
            <a:off x="3455275" y="3534103"/>
            <a:ext cx="631934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dirty="0">
                <a:ea typeface="+mn-lt"/>
                <a:cs typeface="+mn-lt"/>
                <a:hlinkClick r:id="rId4"/>
              </a:rPr>
              <a:t>https://chat.openai.com/chat</a:t>
            </a:r>
            <a:endParaRPr lang="en-US" sz="3600" dirty="0">
              <a:ea typeface="+mn-lt"/>
              <a:cs typeface="+mn-lt"/>
            </a:endParaRPr>
          </a:p>
          <a:p>
            <a:endParaRPr lang="en-US" sz="3600" dirty="0">
              <a:cs typeface="Calibri"/>
            </a:endParaRPr>
          </a:p>
        </p:txBody>
      </p:sp>
    </p:spTree>
    <p:extLst>
      <p:ext uri="{BB962C8B-B14F-4D97-AF65-F5344CB8AC3E}">
        <p14:creationId xmlns:p14="http://schemas.microsoft.com/office/powerpoint/2010/main" val="902660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What can students use ChatGPT for?</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r>
              <a:rPr lang="en-US"/>
              <a:t>Essays, </a:t>
            </a:r>
            <a:r>
              <a:rPr lang="en-US">
                <a:ea typeface="+mn-lt"/>
                <a:cs typeface="+mn-lt"/>
              </a:rPr>
              <a:t>take-home questions, creative work</a:t>
            </a:r>
            <a:endParaRPr lang="en-US"/>
          </a:p>
          <a:p>
            <a:r>
              <a:rPr lang="en-US"/>
              <a:t>Coding, calculations</a:t>
            </a:r>
            <a:endParaRPr lang="en-US">
              <a:cs typeface="Calibri"/>
            </a:endParaRPr>
          </a:p>
          <a:p>
            <a:endParaRPr lang="en-US">
              <a:cs typeface="Calibri"/>
            </a:endParaRPr>
          </a:p>
          <a:p>
            <a:pPr marL="0" indent="0">
              <a:buNone/>
            </a:pPr>
            <a:r>
              <a:rPr lang="en-US">
                <a:cs typeface="Calibri"/>
              </a:rPr>
              <a:t>Code and Proof Example: </a:t>
            </a:r>
            <a:r>
              <a:rPr lang="en-US">
                <a:ea typeface="+mn-lt"/>
                <a:cs typeface="+mn-lt"/>
                <a:hlinkClick r:id="rId3"/>
              </a:rPr>
              <a:t>http://cs.gettysburg.edu/~cpresser/jcctl/</a:t>
            </a:r>
            <a:r>
              <a:rPr lang="en-US">
                <a:ea typeface="+mn-lt"/>
                <a:cs typeface="+mn-lt"/>
              </a:rPr>
              <a:t> </a:t>
            </a:r>
            <a:endParaRPr lang="en-US">
              <a:cs typeface="Calibri"/>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4">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193978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Limitations</a:t>
            </a:r>
          </a:p>
        </p:txBody>
      </p:sp>
      <p:sp>
        <p:nvSpPr>
          <p:cNvPr id="3" name="Content Placeholder 2"/>
          <p:cNvSpPr>
            <a:spLocks noGrp="1"/>
          </p:cNvSpPr>
          <p:nvPr>
            <p:ph idx="1"/>
          </p:nvPr>
        </p:nvSpPr>
        <p:spPr>
          <a:xfrm>
            <a:off x="312420" y="1765155"/>
            <a:ext cx="11567160" cy="5023314"/>
          </a:xfrm>
        </p:spPr>
        <p:txBody>
          <a:bodyPr vert="horz" lIns="91440" tIns="45720" rIns="91440" bIns="45720" rtlCol="0" anchor="t">
            <a:normAutofit fontScale="92500" lnSpcReduction="20000"/>
          </a:bodyPr>
          <a:lstStyle/>
          <a:p>
            <a:pPr marL="0" indent="0">
              <a:buNone/>
            </a:pPr>
            <a:r>
              <a:rPr lang="en-US"/>
              <a:t>Accuracy</a:t>
            </a:r>
            <a:endParaRPr lang="en-US">
              <a:cs typeface="Calibri" panose="020F0502020204030204"/>
            </a:endParaRPr>
          </a:p>
          <a:p>
            <a:pPr lvl="1"/>
            <a:r>
              <a:rPr lang="en-US"/>
              <a:t>Can be “confidently wrong”</a:t>
            </a:r>
            <a:endParaRPr lang="en-US">
              <a:cs typeface="Calibri"/>
            </a:endParaRPr>
          </a:p>
          <a:p>
            <a:pPr lvl="2"/>
            <a:r>
              <a:rPr lang="en-US">
                <a:cs typeface="Calibri"/>
              </a:rPr>
              <a:t>"coherent nonsense" (Hunter, 2021); "completely credible-, accurate-sounding bullshit" (Raicu, in Tran 2023)</a:t>
            </a:r>
          </a:p>
          <a:p>
            <a:pPr lvl="1"/>
            <a:r>
              <a:rPr lang="en-US"/>
              <a:t>Guesses rather than asking clarifying questions</a:t>
            </a:r>
            <a:endParaRPr lang="en-US">
              <a:cs typeface="Calibri"/>
            </a:endParaRPr>
          </a:p>
          <a:p>
            <a:pPr lvl="1"/>
            <a:r>
              <a:rPr lang="en-US">
                <a:cs typeface="Calibri"/>
              </a:rPr>
              <a:t>False sources/citations (for now)</a:t>
            </a:r>
          </a:p>
          <a:p>
            <a:pPr lvl="1"/>
            <a:r>
              <a:rPr lang="en-US"/>
              <a:t>Follows the majority opinion</a:t>
            </a:r>
            <a:br>
              <a:rPr lang="en-US"/>
            </a:br>
            <a:endParaRPr lang="en-US">
              <a:cs typeface="Calibri" panose="020F0502020204030204"/>
            </a:endParaRPr>
          </a:p>
          <a:p>
            <a:pPr marL="0" indent="0">
              <a:buNone/>
            </a:pPr>
            <a:r>
              <a:rPr lang="en-US">
                <a:ea typeface="+mn-lt"/>
                <a:cs typeface="+mn-lt"/>
              </a:rPr>
              <a:t>Bias</a:t>
            </a:r>
          </a:p>
          <a:p>
            <a:pPr marL="971550" lvl="1" indent="-285750">
              <a:buFont typeface="Arial,Sans-Serif"/>
              <a:buChar char="•"/>
            </a:pPr>
            <a:r>
              <a:rPr lang="en-US">
                <a:ea typeface="+mn-lt"/>
                <a:cs typeface="+mn-lt"/>
              </a:rPr>
              <a:t>Perpetuates “stereotypes, unfair discrimination, exclusionary norms, toxic language, and lower performance by social group” (Weidinger et al.), notably bias against Muslims (Farooqi and Zou, 2021)</a:t>
            </a:r>
          </a:p>
          <a:p>
            <a:pPr marL="971550" lvl="1" indent="-285750">
              <a:buFont typeface="Arial,Sans-Serif"/>
              <a:buChar char="•"/>
            </a:pPr>
            <a:endParaRPr lang="en-US">
              <a:ea typeface="+mn-lt"/>
              <a:cs typeface="+mn-lt"/>
            </a:endParaRPr>
          </a:p>
          <a:p>
            <a:pPr marL="0" indent="0">
              <a:buNone/>
            </a:pPr>
            <a:r>
              <a:rPr lang="en-US">
                <a:cs typeface="Calibri" panose="020F0502020204030204"/>
              </a:rPr>
              <a:t>Circular, superficial writing</a:t>
            </a:r>
            <a:endParaRPr lang="en-US">
              <a:ea typeface="+mn-lt"/>
              <a:cs typeface="+mn-lt"/>
            </a:endParaRPr>
          </a:p>
          <a:p>
            <a:pPr marL="971550" lvl="1" indent="-285750">
              <a:buFont typeface="Arial,Sans-Serif"/>
              <a:buChar char="•"/>
            </a:pPr>
            <a:r>
              <a:rPr lang="en-US">
                <a:cs typeface="Calibri" panose="020F0502020204030204"/>
              </a:rPr>
              <a:t>"stochastic parrots" (Bender et al. 2021)</a:t>
            </a:r>
            <a:endParaRPr lang="en-US">
              <a:ea typeface="+mn-lt"/>
              <a:cs typeface="+mn-lt"/>
            </a:endParaRPr>
          </a:p>
          <a:p>
            <a:pPr marL="971550" lvl="1" indent="-285750">
              <a:buFont typeface="Arial,Sans-Serif"/>
              <a:buChar char="•"/>
            </a:pPr>
            <a:r>
              <a:rPr lang="en-US">
                <a:cs typeface="Calibri" panose="020F0502020204030204"/>
              </a:rPr>
              <a:t>Boring </a:t>
            </a:r>
            <a:endParaRPr lang="en-US"/>
          </a:p>
          <a:p>
            <a:pPr lvl="1"/>
            <a:endParaRPr lang="en-US">
              <a:cs typeface="Calibri" panose="020F0502020204030204"/>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spTree>
    <p:extLst>
      <p:ext uri="{BB962C8B-B14F-4D97-AF65-F5344CB8AC3E}">
        <p14:creationId xmlns:p14="http://schemas.microsoft.com/office/powerpoint/2010/main" val="311044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continued</a:t>
            </a:r>
          </a:p>
        </p:txBody>
      </p:sp>
      <p:sp>
        <p:nvSpPr>
          <p:cNvPr id="3" name="Content Placeholder 2"/>
          <p:cNvSpPr>
            <a:spLocks noGrp="1"/>
          </p:cNvSpPr>
          <p:nvPr>
            <p:ph idx="1"/>
          </p:nvPr>
        </p:nvSpPr>
        <p:spPr/>
        <p:txBody>
          <a:bodyPr/>
          <a:lstStyle/>
          <a:p>
            <a:r>
              <a:rPr lang="en-US" dirty="0"/>
              <a:t>Content and quality</a:t>
            </a:r>
          </a:p>
          <a:p>
            <a:pPr lvl="1"/>
            <a:r>
              <a:rPr lang="en-US" dirty="0"/>
              <a:t>Training ends in 2021</a:t>
            </a:r>
          </a:p>
          <a:p>
            <a:pPr lvl="1"/>
            <a:r>
              <a:rPr lang="en-US" dirty="0"/>
              <a:t>Bad with images/video</a:t>
            </a:r>
          </a:p>
          <a:p>
            <a:pPr lvl="1"/>
            <a:r>
              <a:rPr lang="en-US" dirty="0"/>
              <a:t>Bad with citations</a:t>
            </a:r>
          </a:p>
          <a:p>
            <a:pPr lvl="1"/>
            <a:r>
              <a:rPr lang="en-US" dirty="0"/>
              <a:t>Bad with original insight</a:t>
            </a:r>
          </a:p>
          <a:p>
            <a:pPr lvl="1"/>
            <a:endParaRPr lang="en-US" dirty="0"/>
          </a:p>
          <a:p>
            <a:endParaRPr lang="en-US" dirty="0"/>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pic>
        <p:nvPicPr>
          <p:cNvPr id="5" name="Picture 5" descr="ChatGPT passes MBA exam given by a Wharton professor headline">
            <a:extLst>
              <a:ext uri="{FF2B5EF4-FFF2-40B4-BE49-F238E27FC236}">
                <a16:creationId xmlns:a16="http://schemas.microsoft.com/office/drawing/2014/main" id="{B1A03DAE-B0FD-4EC3-4A23-7BECAAED6100}"/>
              </a:ext>
            </a:extLst>
          </p:cNvPr>
          <p:cNvPicPr>
            <a:picLocks noChangeAspect="1"/>
          </p:cNvPicPr>
          <p:nvPr/>
        </p:nvPicPr>
        <p:blipFill>
          <a:blip r:embed="rId4"/>
          <a:stretch>
            <a:fillRect/>
          </a:stretch>
        </p:blipFill>
        <p:spPr>
          <a:xfrm>
            <a:off x="5595257" y="2271615"/>
            <a:ext cx="6045200" cy="1419723"/>
          </a:xfrm>
          <a:prstGeom prst="rect">
            <a:avLst/>
          </a:prstGeom>
        </p:spPr>
      </p:pic>
      <p:pic>
        <p:nvPicPr>
          <p:cNvPr id="6" name="Picture 6" descr="AI Passes U.S. Medical Licensing Exam article headline">
            <a:extLst>
              <a:ext uri="{FF2B5EF4-FFF2-40B4-BE49-F238E27FC236}">
                <a16:creationId xmlns:a16="http://schemas.microsoft.com/office/drawing/2014/main" id="{CD64E8D6-6FA6-8B24-A46F-FA0991E5D1F0}"/>
              </a:ext>
            </a:extLst>
          </p:cNvPr>
          <p:cNvPicPr>
            <a:picLocks noChangeAspect="1"/>
          </p:cNvPicPr>
          <p:nvPr/>
        </p:nvPicPr>
        <p:blipFill>
          <a:blip r:embed="rId5"/>
          <a:stretch>
            <a:fillRect/>
          </a:stretch>
        </p:blipFill>
        <p:spPr>
          <a:xfrm>
            <a:off x="1603829" y="4441477"/>
            <a:ext cx="6903961" cy="1252856"/>
          </a:xfrm>
          <a:prstGeom prst="rect">
            <a:avLst/>
          </a:prstGeom>
        </p:spPr>
      </p:pic>
    </p:spTree>
    <p:extLst>
      <p:ext uri="{BB962C8B-B14F-4D97-AF65-F5344CB8AC3E}">
        <p14:creationId xmlns:p14="http://schemas.microsoft.com/office/powerpoint/2010/main" val="377790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a:t>Will I know if students use GPT Chat?</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a:t>Probably. </a:t>
            </a:r>
          </a:p>
          <a:p>
            <a:pPr marL="457200" indent="-457200"/>
            <a:r>
              <a:rPr lang="en-US"/>
              <a:t>“AI Detection” software such as </a:t>
            </a:r>
            <a:r>
              <a:rPr lang="en-US" err="1"/>
              <a:t>GPTZero</a:t>
            </a:r>
            <a:endParaRPr lang="en-US" err="1">
              <a:cs typeface="Calibri"/>
            </a:endParaRPr>
          </a:p>
          <a:p>
            <a:pPr marL="914400" lvl="1" indent="-457200"/>
            <a:r>
              <a:rPr lang="en-US">
                <a:ea typeface="+mn-lt"/>
                <a:cs typeface="+mn-lt"/>
              </a:rPr>
              <a:t>Honor code?</a:t>
            </a:r>
            <a:endParaRPr lang="en-US">
              <a:cs typeface="Calibri" panose="020F0502020204030204"/>
            </a:endParaRPr>
          </a:p>
          <a:p>
            <a:pPr marL="457200" indent="-457200"/>
            <a:r>
              <a:rPr lang="en-US">
                <a:cs typeface="Calibri" panose="020F0502020204030204"/>
              </a:rPr>
              <a:t>Inaccuracies</a:t>
            </a:r>
          </a:p>
          <a:p>
            <a:pPr marL="457200" indent="-457200"/>
            <a:r>
              <a:rPr lang="en-US">
                <a:cs typeface="Calibri" panose="020F0502020204030204"/>
              </a:rPr>
              <a:t>Boring and circular</a:t>
            </a:r>
          </a:p>
          <a:p>
            <a:pPr marL="457200" indent="-457200"/>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pic>
        <p:nvPicPr>
          <p:cNvPr id="4" name="Picture 4" descr="Example of an AI prompt and response">
            <a:extLst>
              <a:ext uri="{FF2B5EF4-FFF2-40B4-BE49-F238E27FC236}">
                <a16:creationId xmlns:a16="http://schemas.microsoft.com/office/drawing/2014/main" id="{CE85AD2A-B760-E71A-81A2-E1698861BE70}"/>
              </a:ext>
            </a:extLst>
          </p:cNvPr>
          <p:cNvPicPr>
            <a:picLocks noChangeAspect="1"/>
          </p:cNvPicPr>
          <p:nvPr/>
        </p:nvPicPr>
        <p:blipFill>
          <a:blip r:embed="rId4"/>
          <a:stretch>
            <a:fillRect/>
          </a:stretch>
        </p:blipFill>
        <p:spPr>
          <a:xfrm>
            <a:off x="3781566" y="3069746"/>
            <a:ext cx="8407021" cy="2547632"/>
          </a:xfrm>
          <a:prstGeom prst="rect">
            <a:avLst/>
          </a:prstGeom>
        </p:spPr>
      </p:pic>
    </p:spTree>
    <p:extLst>
      <p:ext uri="{BB962C8B-B14F-4D97-AF65-F5344CB8AC3E}">
        <p14:creationId xmlns:p14="http://schemas.microsoft.com/office/powerpoint/2010/main" val="23626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2" name="Title 1"/>
          <p:cNvSpPr>
            <a:spLocks noGrp="1"/>
          </p:cNvSpPr>
          <p:nvPr>
            <p:ph type="title"/>
          </p:nvPr>
        </p:nvSpPr>
        <p:spPr>
          <a:xfrm>
            <a:off x="553548" y="433196"/>
            <a:ext cx="8984832" cy="1073921"/>
          </a:xfrm>
        </p:spPr>
        <p:txBody>
          <a:bodyPr>
            <a:normAutofit/>
          </a:bodyPr>
          <a:lstStyle/>
          <a:p>
            <a:r>
              <a:rPr lang="en-US" dirty="0"/>
              <a:t>Will I know if students use GPT Chat?</a:t>
            </a:r>
          </a:p>
        </p:txBody>
      </p:sp>
      <p:sp>
        <p:nvSpPr>
          <p:cNvPr id="3" name="Content Placeholder 2"/>
          <p:cNvSpPr>
            <a:spLocks noGrp="1"/>
          </p:cNvSpPr>
          <p:nvPr>
            <p:ph idx="1"/>
          </p:nvPr>
        </p:nvSpPr>
        <p:spPr>
          <a:xfrm>
            <a:off x="312420" y="2005878"/>
            <a:ext cx="11567160" cy="4171085"/>
          </a:xfrm>
        </p:spPr>
        <p:txBody>
          <a:bodyPr vert="horz" lIns="91440" tIns="45720" rIns="91440" bIns="45720" rtlCol="0" anchor="t">
            <a:normAutofit/>
          </a:bodyPr>
          <a:lstStyle/>
          <a:p>
            <a:pPr marL="0" indent="0">
              <a:buNone/>
            </a:pPr>
            <a:r>
              <a:rPr lang="en-US"/>
              <a:t>Probably. </a:t>
            </a:r>
          </a:p>
          <a:p>
            <a:pPr marL="457200" indent="-457200"/>
            <a:r>
              <a:rPr lang="en-US"/>
              <a:t>“AI Detection” software such as </a:t>
            </a:r>
            <a:r>
              <a:rPr lang="en-US" err="1"/>
              <a:t>GPTZero</a:t>
            </a:r>
            <a:endParaRPr lang="en-US" err="1">
              <a:cs typeface="Calibri"/>
            </a:endParaRPr>
          </a:p>
          <a:p>
            <a:pPr marL="914400" lvl="1" indent="-457200"/>
            <a:r>
              <a:rPr lang="en-US">
                <a:ea typeface="+mn-lt"/>
                <a:cs typeface="+mn-lt"/>
              </a:rPr>
              <a:t>Honor code?</a:t>
            </a:r>
            <a:endParaRPr lang="en-US">
              <a:cs typeface="Calibri" panose="020F0502020204030204"/>
            </a:endParaRPr>
          </a:p>
          <a:p>
            <a:pPr marL="457200" indent="-457200"/>
            <a:r>
              <a:rPr lang="en-US">
                <a:cs typeface="Calibri" panose="020F0502020204030204"/>
              </a:rPr>
              <a:t>Inaccuracies</a:t>
            </a:r>
          </a:p>
          <a:p>
            <a:pPr marL="457200" indent="-457200"/>
            <a:r>
              <a:rPr lang="en-US">
                <a:cs typeface="Calibri" panose="020F0502020204030204"/>
              </a:rPr>
              <a:t>Boring and circular</a:t>
            </a:r>
          </a:p>
          <a:p>
            <a:pPr marL="457200" indent="-457200"/>
            <a:endParaRPr lang="en-US">
              <a:cs typeface="Calibri" panose="020F0502020204030204"/>
            </a:endParaRPr>
          </a:p>
          <a:p>
            <a:pPr marL="0" indent="0">
              <a:buNone/>
            </a:pPr>
            <a:r>
              <a:rPr lang="en-US">
                <a:cs typeface="Calibri" panose="020F0502020204030204"/>
              </a:rPr>
              <a:t>But also, it depends. </a:t>
            </a:r>
          </a:p>
          <a:p>
            <a:pPr marL="0" indent="0">
              <a:buNone/>
            </a:pPr>
            <a:endParaRPr lang="en-US">
              <a:cs typeface="Calibri" panose="020F0502020204030204"/>
            </a:endParaRPr>
          </a:p>
        </p:txBody>
      </p:sp>
      <p:cxnSp>
        <p:nvCxnSpPr>
          <p:cNvPr id="62" name="Google Shape;62;p14" descr="Decorative"/>
          <p:cNvCxnSpPr/>
          <p:nvPr/>
        </p:nvCxnSpPr>
        <p:spPr>
          <a:xfrm>
            <a:off x="0" y="1527433"/>
            <a:ext cx="12192000" cy="0"/>
          </a:xfrm>
          <a:prstGeom prst="straightConnector1">
            <a:avLst/>
          </a:prstGeom>
          <a:noFill/>
          <a:ln w="38100" cap="flat" cmpd="sng">
            <a:solidFill>
              <a:srgbClr val="003F87"/>
            </a:solidFill>
            <a:prstDash val="solid"/>
            <a:miter lim="800000"/>
            <a:headEnd type="none" w="sm" len="sm"/>
            <a:tailEnd type="none" w="sm" len="sm"/>
          </a:ln>
        </p:spPr>
      </p:cxnSp>
      <p:cxnSp>
        <p:nvCxnSpPr>
          <p:cNvPr id="63" name="Google Shape;63;p14" descr="Decorative"/>
          <p:cNvCxnSpPr/>
          <p:nvPr/>
        </p:nvCxnSpPr>
        <p:spPr>
          <a:xfrm rot="10800000" flipH="1">
            <a:off x="-1975" y="1442825"/>
            <a:ext cx="12194000" cy="2800"/>
          </a:xfrm>
          <a:prstGeom prst="straightConnector1">
            <a:avLst/>
          </a:prstGeom>
          <a:noFill/>
          <a:ln w="38100" cap="flat" cmpd="sng">
            <a:solidFill>
              <a:srgbClr val="E87511"/>
            </a:solidFill>
            <a:prstDash val="solid"/>
            <a:miter lim="800000"/>
            <a:headEnd type="none" w="sm" len="sm"/>
            <a:tailEnd type="none" w="sm" len="sm"/>
          </a:ln>
        </p:spPr>
      </p:cxnSp>
      <p:pic>
        <p:nvPicPr>
          <p:cNvPr id="64" name="Google Shape;64;p14" descr="Decorative"/>
          <p:cNvPicPr preferRelativeResize="0"/>
          <p:nvPr/>
        </p:nvPicPr>
        <p:blipFill>
          <a:blip r:embed="rId3">
            <a:alphaModFix/>
          </a:blip>
          <a:stretch>
            <a:fillRect/>
          </a:stretch>
        </p:blipFill>
        <p:spPr>
          <a:xfrm>
            <a:off x="9372967" y="251334"/>
            <a:ext cx="2451100" cy="876300"/>
          </a:xfrm>
          <a:prstGeom prst="rect">
            <a:avLst/>
          </a:prstGeom>
          <a:noFill/>
          <a:ln>
            <a:noFill/>
          </a:ln>
        </p:spPr>
      </p:pic>
      <p:pic>
        <p:nvPicPr>
          <p:cNvPr id="5" name="Picture 4" descr="Example of AI prompt and response">
            <a:extLst>
              <a:ext uri="{FF2B5EF4-FFF2-40B4-BE49-F238E27FC236}">
                <a16:creationId xmlns:a16="http://schemas.microsoft.com/office/drawing/2014/main" id="{EB73AAFC-7DC4-36ED-5D5C-2E9F4F68B8F3}"/>
              </a:ext>
            </a:extLst>
          </p:cNvPr>
          <p:cNvPicPr>
            <a:picLocks noChangeAspect="1"/>
          </p:cNvPicPr>
          <p:nvPr/>
        </p:nvPicPr>
        <p:blipFill>
          <a:blip r:embed="rId4"/>
          <a:stretch>
            <a:fillRect/>
          </a:stretch>
        </p:blipFill>
        <p:spPr>
          <a:xfrm>
            <a:off x="3781566" y="3069746"/>
            <a:ext cx="8407021" cy="2547632"/>
          </a:xfrm>
          <a:prstGeom prst="rect">
            <a:avLst/>
          </a:prstGeom>
        </p:spPr>
      </p:pic>
    </p:spTree>
    <p:extLst>
      <p:ext uri="{BB962C8B-B14F-4D97-AF65-F5344CB8AC3E}">
        <p14:creationId xmlns:p14="http://schemas.microsoft.com/office/powerpoint/2010/main" val="1252142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0EF41D4919A546BB66ADD9D00D931C" ma:contentTypeVersion="14" ma:contentTypeDescription="Create a new document." ma:contentTypeScope="" ma:versionID="b523f538dbc86dcc516a9e2be297788a">
  <xsd:schema xmlns:xsd="http://www.w3.org/2001/XMLSchema" xmlns:xs="http://www.w3.org/2001/XMLSchema" xmlns:p="http://schemas.microsoft.com/office/2006/metadata/properties" xmlns:ns3="811ad537-eac8-4627-96d7-4a513e6c960c" xmlns:ns4="f865ec7e-c977-4c4a-a4e2-277d846cab98" targetNamespace="http://schemas.microsoft.com/office/2006/metadata/properties" ma:root="true" ma:fieldsID="985d20a8b61a11f56549c95cdecf1f76" ns3:_="" ns4:_="">
    <xsd:import namespace="811ad537-eac8-4627-96d7-4a513e6c960c"/>
    <xsd:import namespace="f865ec7e-c977-4c4a-a4e2-277d846cab98"/>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_activity"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1ad537-eac8-4627-96d7-4a513e6c960c"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865ec7e-c977-4c4a-a4e2-277d846cab9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865ec7e-c977-4c4a-a4e2-277d846cab98" xsi:nil="true"/>
  </documentManagement>
</p:properties>
</file>

<file path=customXml/itemProps1.xml><?xml version="1.0" encoding="utf-8"?>
<ds:datastoreItem xmlns:ds="http://schemas.openxmlformats.org/officeDocument/2006/customXml" ds:itemID="{4D597881-B2D7-40F1-80C2-1C166E8CF850}">
  <ds:schemaRefs>
    <ds:schemaRef ds:uri="811ad537-eac8-4627-96d7-4a513e6c960c"/>
    <ds:schemaRef ds:uri="f865ec7e-c977-4c4a-a4e2-277d846cab9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3BB12FA-4F0E-4026-A0DC-A89D14F6C8E9}">
  <ds:schemaRefs>
    <ds:schemaRef ds:uri="http://schemas.microsoft.com/sharepoint/v3/contenttype/forms"/>
  </ds:schemaRefs>
</ds:datastoreItem>
</file>

<file path=customXml/itemProps3.xml><?xml version="1.0" encoding="utf-8"?>
<ds:datastoreItem xmlns:ds="http://schemas.openxmlformats.org/officeDocument/2006/customXml" ds:itemID="{DFB999E2-8E2E-4162-A9FF-EBA1DBBCDEBB}">
  <ds:schemaRef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infopath/2007/PartnerControls"/>
    <ds:schemaRef ds:uri="f865ec7e-c977-4c4a-a4e2-277d846cab98"/>
    <ds:schemaRef ds:uri="811ad537-eac8-4627-96d7-4a513e6c960c"/>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155</TotalTime>
  <Words>1145</Words>
  <Application>Microsoft Office PowerPoint</Application>
  <PresentationFormat>Widescreen</PresentationFormat>
  <Paragraphs>175</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Arial,Sans-Serif</vt:lpstr>
      <vt:lpstr>Calibri</vt:lpstr>
      <vt:lpstr>Calibri Light</vt:lpstr>
      <vt:lpstr>Calibri,Sans-Serif</vt:lpstr>
      <vt:lpstr>Office Theme</vt:lpstr>
      <vt:lpstr>Welcome!</vt:lpstr>
      <vt:lpstr>ChatGPT 101</vt:lpstr>
      <vt:lpstr>What is ChatGPT?</vt:lpstr>
      <vt:lpstr>What does this look like in action? </vt:lpstr>
      <vt:lpstr>What can students use ChatGPT for?</vt:lpstr>
      <vt:lpstr>Limitations</vt:lpstr>
      <vt:lpstr>Limitations, continued</vt:lpstr>
      <vt:lpstr>Will I know if students use GPT Chat?</vt:lpstr>
      <vt:lpstr>Will I know if students use GPT Chat?</vt:lpstr>
      <vt:lpstr>What now? </vt:lpstr>
      <vt:lpstr>And as you ask yourself these questions, ...</vt:lpstr>
      <vt:lpstr>What now, continued </vt:lpstr>
      <vt:lpstr>Is using ChatGPT a valuable skill?</vt:lpstr>
      <vt:lpstr>Which approach fits best?</vt:lpstr>
      <vt:lpstr>Which approach fits best (continued)</vt:lpstr>
      <vt:lpstr>Follow-up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Josef Brandauer</dc:creator>
  <cp:lastModifiedBy>Andrew Myers</cp:lastModifiedBy>
  <cp:revision>7</cp:revision>
  <dcterms:created xsi:type="dcterms:W3CDTF">2020-10-08T00:04:47Z</dcterms:created>
  <dcterms:modified xsi:type="dcterms:W3CDTF">2024-01-30T13:57:04Z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0x010100370EF41D4919A546BB66ADD9D00D931C</vt:lpwstr>
  </property>
</Properties>
</file>